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sldIdLst>
    <p:sldId id="256" r:id="rId5"/>
    <p:sldId id="257" r:id="rId6"/>
    <p:sldId id="260" r:id="rId7"/>
    <p:sldId id="261" r:id="rId8"/>
    <p:sldId id="262" r:id="rId9"/>
    <p:sldId id="263" r:id="rId10"/>
    <p:sldId id="258" r:id="rId11"/>
    <p:sldId id="264" r:id="rId12"/>
    <p:sldId id="278" r:id="rId13"/>
    <p:sldId id="279" r:id="rId14"/>
    <p:sldId id="267" r:id="rId15"/>
    <p:sldId id="268" r:id="rId16"/>
    <p:sldId id="269" r:id="rId17"/>
    <p:sldId id="270" r:id="rId18"/>
    <p:sldId id="272" r:id="rId19"/>
    <p:sldId id="273" r:id="rId20"/>
    <p:sldId id="280" r:id="rId21"/>
    <p:sldId id="274" r:id="rId22"/>
    <p:sldId id="275" r:id="rId23"/>
    <p:sldId id="276" r:id="rId24"/>
    <p:sldId id="277" r:id="rId25"/>
    <p:sldId id="281" r:id="rId26"/>
    <p:sldId id="282" r:id="rId27"/>
    <p:sldId id="283" r:id="rId28"/>
    <p:sldId id="284" r:id="rId29"/>
    <p:sldId id="285" r:id="rId30"/>
    <p:sldId id="286" r:id="rId31"/>
    <p:sldId id="287" r:id="rId32"/>
    <p:sldId id="288" r:id="rId33"/>
    <p:sldId id="289" r:id="rId34"/>
    <p:sldId id="290" r:id="rId35"/>
    <p:sldId id="291" r:id="rId36"/>
    <p:sldId id="299" r:id="rId37"/>
    <p:sldId id="292" r:id="rId38"/>
    <p:sldId id="293" r:id="rId39"/>
    <p:sldId id="294" r:id="rId40"/>
    <p:sldId id="298" r:id="rId41"/>
    <p:sldId id="295" r:id="rId42"/>
    <p:sldId id="297" r:id="rId43"/>
    <p:sldId id="300" r:id="rId44"/>
    <p:sldId id="301" r:id="rId45"/>
    <p:sldId id="302" r:id="rId46"/>
    <p:sldId id="303" r:id="rId47"/>
    <p:sldId id="304"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74189" autoAdjust="0"/>
  </p:normalViewPr>
  <p:slideViewPr>
    <p:cSldViewPr snapToGrid="0" snapToObjects="1" showGuides="1">
      <p:cViewPr varScale="1">
        <p:scale>
          <a:sx n="54" d="100"/>
          <a:sy n="54" d="100"/>
        </p:scale>
        <p:origin x="54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 Hord" userId="7478402321db30a2" providerId="LiveId" clId="{224CC9B6-A6C2-46C7-BBB9-C6A60C5C4540}"/>
    <pc:docChg chg="undo custSel modSld modMainMaster">
      <pc:chgData name="Steve Hord" userId="7478402321db30a2" providerId="LiveId" clId="{224CC9B6-A6C2-46C7-BBB9-C6A60C5C4540}" dt="2020-10-28T23:59:22.999" v="689" actId="478"/>
      <pc:docMkLst>
        <pc:docMk/>
      </pc:docMkLst>
      <pc:sldChg chg="addSp delSp modSp">
        <pc:chgData name="Steve Hord" userId="7478402321db30a2" providerId="LiveId" clId="{224CC9B6-A6C2-46C7-BBB9-C6A60C5C4540}" dt="2020-10-28T23:43:19.879" v="682" actId="478"/>
        <pc:sldMkLst>
          <pc:docMk/>
          <pc:sldMk cId="3237914124" sldId="256"/>
        </pc:sldMkLst>
        <pc:spChg chg="mod">
          <ac:chgData name="Steve Hord" userId="7478402321db30a2" providerId="LiveId" clId="{224CC9B6-A6C2-46C7-BBB9-C6A60C5C4540}" dt="2020-10-28T23:29:05.317" v="644" actId="207"/>
          <ac:spMkLst>
            <pc:docMk/>
            <pc:sldMk cId="3237914124" sldId="256"/>
            <ac:spMk id="2" creationId="{2FE973FE-1F8B-4DED-8DC0-71E987678976}"/>
          </ac:spMkLst>
        </pc:spChg>
        <pc:spChg chg="mod">
          <ac:chgData name="Steve Hord" userId="7478402321db30a2" providerId="LiveId" clId="{224CC9B6-A6C2-46C7-BBB9-C6A60C5C4540}" dt="2020-10-28T22:55:51.283" v="411" actId="12"/>
          <ac:spMkLst>
            <pc:docMk/>
            <pc:sldMk cId="3237914124" sldId="256"/>
            <ac:spMk id="3" creationId="{93383873-F31C-4E31-B4BA-B40D502705CE}"/>
          </ac:spMkLst>
        </pc:spChg>
        <pc:inkChg chg="add del mod">
          <ac:chgData name="Steve Hord" userId="7478402321db30a2" providerId="LiveId" clId="{224CC9B6-A6C2-46C7-BBB9-C6A60C5C4540}" dt="2020-10-28T23:41:36.480" v="681" actId="478"/>
          <ac:inkMkLst>
            <pc:docMk/>
            <pc:sldMk cId="3237914124" sldId="256"/>
            <ac:inkMk id="5" creationId="{664FDE5C-4EDC-4B86-A556-0977F0866D22}"/>
          </ac:inkMkLst>
        </pc:inkChg>
        <pc:inkChg chg="add">
          <ac:chgData name="Steve Hord" userId="7478402321db30a2" providerId="LiveId" clId="{224CC9B6-A6C2-46C7-BBB9-C6A60C5C4540}" dt="2020-10-28T23:00:28.782" v="413" actId="9405"/>
          <ac:inkMkLst>
            <pc:docMk/>
            <pc:sldMk cId="3237914124" sldId="256"/>
            <ac:inkMk id="6" creationId="{BB9E41AB-16C2-481D-B8C5-779DDB04601D}"/>
          </ac:inkMkLst>
        </pc:inkChg>
        <pc:inkChg chg="add">
          <ac:chgData name="Steve Hord" userId="7478402321db30a2" providerId="LiveId" clId="{224CC9B6-A6C2-46C7-BBB9-C6A60C5C4540}" dt="2020-10-28T23:00:30.591" v="414" actId="9405"/>
          <ac:inkMkLst>
            <pc:docMk/>
            <pc:sldMk cId="3237914124" sldId="256"/>
            <ac:inkMk id="7" creationId="{90DC8B94-332B-48F1-BD44-5D8DC140F977}"/>
          </ac:inkMkLst>
        </pc:inkChg>
        <pc:inkChg chg="add">
          <ac:chgData name="Steve Hord" userId="7478402321db30a2" providerId="LiveId" clId="{224CC9B6-A6C2-46C7-BBB9-C6A60C5C4540}" dt="2020-10-28T23:00:30.929" v="415" actId="9405"/>
          <ac:inkMkLst>
            <pc:docMk/>
            <pc:sldMk cId="3237914124" sldId="256"/>
            <ac:inkMk id="8" creationId="{E975E1FA-D9DC-4E9B-96CB-AF4B208FDD0D}"/>
          </ac:inkMkLst>
        </pc:inkChg>
        <pc:inkChg chg="add">
          <ac:chgData name="Steve Hord" userId="7478402321db30a2" providerId="LiveId" clId="{224CC9B6-A6C2-46C7-BBB9-C6A60C5C4540}" dt="2020-10-28T23:00:31.555" v="416" actId="9405"/>
          <ac:inkMkLst>
            <pc:docMk/>
            <pc:sldMk cId="3237914124" sldId="256"/>
            <ac:inkMk id="9" creationId="{454E5C77-5960-45F2-A8F4-437BBCEB11F6}"/>
          </ac:inkMkLst>
        </pc:inkChg>
        <pc:inkChg chg="add">
          <ac:chgData name="Steve Hord" userId="7478402321db30a2" providerId="LiveId" clId="{224CC9B6-A6C2-46C7-BBB9-C6A60C5C4540}" dt="2020-10-28T23:00:31.882" v="417" actId="9405"/>
          <ac:inkMkLst>
            <pc:docMk/>
            <pc:sldMk cId="3237914124" sldId="256"/>
            <ac:inkMk id="10" creationId="{0599CA86-0AA4-43B0-9BD8-C408990EDF1F}"/>
          </ac:inkMkLst>
        </pc:inkChg>
        <pc:inkChg chg="add del">
          <ac:chgData name="Steve Hord" userId="7478402321db30a2" providerId="LiveId" clId="{224CC9B6-A6C2-46C7-BBB9-C6A60C5C4540}" dt="2020-10-28T23:43:19.879" v="682" actId="478"/>
          <ac:inkMkLst>
            <pc:docMk/>
            <pc:sldMk cId="3237914124" sldId="256"/>
            <ac:inkMk id="11" creationId="{69CEBC84-7EBD-4396-A681-9076CEF8553B}"/>
          </ac:inkMkLst>
        </pc:inkChg>
        <pc:inkChg chg="add del">
          <ac:chgData name="Steve Hord" userId="7478402321db30a2" providerId="LiveId" clId="{224CC9B6-A6C2-46C7-BBB9-C6A60C5C4540}" dt="2020-10-28T23:41:22.775" v="648" actId="478"/>
          <ac:inkMkLst>
            <pc:docMk/>
            <pc:sldMk cId="3237914124" sldId="256"/>
            <ac:inkMk id="12" creationId="{C32B7472-AF96-4D1D-8416-1DB931AEE779}"/>
          </ac:inkMkLst>
        </pc:inkChg>
        <pc:inkChg chg="add">
          <ac:chgData name="Steve Hord" userId="7478402321db30a2" providerId="LiveId" clId="{224CC9B6-A6C2-46C7-BBB9-C6A60C5C4540}" dt="2020-10-28T23:00:57.241" v="420" actId="9405"/>
          <ac:inkMkLst>
            <pc:docMk/>
            <pc:sldMk cId="3237914124" sldId="256"/>
            <ac:inkMk id="13" creationId="{F01B0B0D-23C0-406D-81B1-53560BEA6080}"/>
          </ac:inkMkLst>
        </pc:inkChg>
        <pc:inkChg chg="add">
          <ac:chgData name="Steve Hord" userId="7478402321db30a2" providerId="LiveId" clId="{224CC9B6-A6C2-46C7-BBB9-C6A60C5C4540}" dt="2020-10-28T23:02:33.154" v="429" actId="9405"/>
          <ac:inkMkLst>
            <pc:docMk/>
            <pc:sldMk cId="3237914124" sldId="256"/>
            <ac:inkMk id="14" creationId="{0E36B71F-8617-4B05-A565-CA68910B66AF}"/>
          </ac:inkMkLst>
        </pc:inkChg>
        <pc:inkChg chg="add">
          <ac:chgData name="Steve Hord" userId="7478402321db30a2" providerId="LiveId" clId="{224CC9B6-A6C2-46C7-BBB9-C6A60C5C4540}" dt="2020-10-28T23:02:34.042" v="430" actId="9405"/>
          <ac:inkMkLst>
            <pc:docMk/>
            <pc:sldMk cId="3237914124" sldId="256"/>
            <ac:inkMk id="15" creationId="{C3E9255F-D54C-4938-861C-0719B95285A6}"/>
          </ac:inkMkLst>
        </pc:inkChg>
        <pc:inkChg chg="add">
          <ac:chgData name="Steve Hord" userId="7478402321db30a2" providerId="LiveId" clId="{224CC9B6-A6C2-46C7-BBB9-C6A60C5C4540}" dt="2020-10-28T23:02:34.713" v="431" actId="9405"/>
          <ac:inkMkLst>
            <pc:docMk/>
            <pc:sldMk cId="3237914124" sldId="256"/>
            <ac:inkMk id="16" creationId="{63A7B024-B577-4CAE-BEB0-A6669B501358}"/>
          </ac:inkMkLst>
        </pc:inkChg>
        <pc:inkChg chg="add">
          <ac:chgData name="Steve Hord" userId="7478402321db30a2" providerId="LiveId" clId="{224CC9B6-A6C2-46C7-BBB9-C6A60C5C4540}" dt="2020-10-28T23:02:36.608" v="432" actId="9405"/>
          <ac:inkMkLst>
            <pc:docMk/>
            <pc:sldMk cId="3237914124" sldId="256"/>
            <ac:inkMk id="17" creationId="{E0A5D064-5764-4BC6-889A-E61EBBCB274B}"/>
          </ac:inkMkLst>
        </pc:inkChg>
        <pc:inkChg chg="add">
          <ac:chgData name="Steve Hord" userId="7478402321db30a2" providerId="LiveId" clId="{224CC9B6-A6C2-46C7-BBB9-C6A60C5C4540}" dt="2020-10-28T23:02:37.363" v="433" actId="9405"/>
          <ac:inkMkLst>
            <pc:docMk/>
            <pc:sldMk cId="3237914124" sldId="256"/>
            <ac:inkMk id="18" creationId="{2CB02C25-2F1E-43D4-A77C-3F295035E347}"/>
          </ac:inkMkLst>
        </pc:inkChg>
        <pc:inkChg chg="add">
          <ac:chgData name="Steve Hord" userId="7478402321db30a2" providerId="LiveId" clId="{224CC9B6-A6C2-46C7-BBB9-C6A60C5C4540}" dt="2020-10-28T23:02:38.904" v="434" actId="9405"/>
          <ac:inkMkLst>
            <pc:docMk/>
            <pc:sldMk cId="3237914124" sldId="256"/>
            <ac:inkMk id="19" creationId="{4BA54EC1-BC0A-44CE-B6F6-610C5C43FEAF}"/>
          </ac:inkMkLst>
        </pc:inkChg>
        <pc:inkChg chg="add">
          <ac:chgData name="Steve Hord" userId="7478402321db30a2" providerId="LiveId" clId="{224CC9B6-A6C2-46C7-BBB9-C6A60C5C4540}" dt="2020-10-28T23:02:39.435" v="435" actId="9405"/>
          <ac:inkMkLst>
            <pc:docMk/>
            <pc:sldMk cId="3237914124" sldId="256"/>
            <ac:inkMk id="20" creationId="{A047CCDF-AC55-4CA2-8CC2-5DEAB5DBDA79}"/>
          </ac:inkMkLst>
        </pc:inkChg>
        <pc:inkChg chg="add">
          <ac:chgData name="Steve Hord" userId="7478402321db30a2" providerId="LiveId" clId="{224CC9B6-A6C2-46C7-BBB9-C6A60C5C4540}" dt="2020-10-28T23:02:40.498" v="436" actId="9405"/>
          <ac:inkMkLst>
            <pc:docMk/>
            <pc:sldMk cId="3237914124" sldId="256"/>
            <ac:inkMk id="21" creationId="{5C113320-A213-4066-90BD-CDA6F321CA37}"/>
          </ac:inkMkLst>
        </pc:inkChg>
        <pc:inkChg chg="add">
          <ac:chgData name="Steve Hord" userId="7478402321db30a2" providerId="LiveId" clId="{224CC9B6-A6C2-46C7-BBB9-C6A60C5C4540}" dt="2020-10-28T23:03:11.427" v="447" actId="9405"/>
          <ac:inkMkLst>
            <pc:docMk/>
            <pc:sldMk cId="3237914124" sldId="256"/>
            <ac:inkMk id="22" creationId="{E393B7F9-52EB-4DF0-9F3C-D38FF4077920}"/>
          </ac:inkMkLst>
        </pc:inkChg>
        <pc:inkChg chg="add">
          <ac:chgData name="Steve Hord" userId="7478402321db30a2" providerId="LiveId" clId="{224CC9B6-A6C2-46C7-BBB9-C6A60C5C4540}" dt="2020-10-28T23:03:33.458" v="448" actId="9405"/>
          <ac:inkMkLst>
            <pc:docMk/>
            <pc:sldMk cId="3237914124" sldId="256"/>
            <ac:inkMk id="23" creationId="{34B2D232-CEF5-419B-B1A5-8DBEA2B7E54F}"/>
          </ac:inkMkLst>
        </pc:inkChg>
        <pc:inkChg chg="add">
          <ac:chgData name="Steve Hord" userId="7478402321db30a2" providerId="LiveId" clId="{224CC9B6-A6C2-46C7-BBB9-C6A60C5C4540}" dt="2020-10-28T23:03:36.957" v="449" actId="9405"/>
          <ac:inkMkLst>
            <pc:docMk/>
            <pc:sldMk cId="3237914124" sldId="256"/>
            <ac:inkMk id="24" creationId="{362E2CCD-E783-4EB0-A449-D3A45EEDACA1}"/>
          </ac:inkMkLst>
        </pc:inkChg>
        <pc:inkChg chg="add">
          <ac:chgData name="Steve Hord" userId="7478402321db30a2" providerId="LiveId" clId="{224CC9B6-A6C2-46C7-BBB9-C6A60C5C4540}" dt="2020-10-28T23:03:37.444" v="450" actId="9405"/>
          <ac:inkMkLst>
            <pc:docMk/>
            <pc:sldMk cId="3237914124" sldId="256"/>
            <ac:inkMk id="25" creationId="{3A6B9D4B-B599-4E13-8CD4-9AE1EA05DD38}"/>
          </ac:inkMkLst>
        </pc:inkChg>
        <pc:inkChg chg="add">
          <ac:chgData name="Steve Hord" userId="7478402321db30a2" providerId="LiveId" clId="{224CC9B6-A6C2-46C7-BBB9-C6A60C5C4540}" dt="2020-10-28T23:03:38.508" v="451" actId="9405"/>
          <ac:inkMkLst>
            <pc:docMk/>
            <pc:sldMk cId="3237914124" sldId="256"/>
            <ac:inkMk id="26" creationId="{915EBC98-2995-4202-8847-0A06CF184801}"/>
          </ac:inkMkLst>
        </pc:inkChg>
        <pc:inkChg chg="add">
          <ac:chgData name="Steve Hord" userId="7478402321db30a2" providerId="LiveId" clId="{224CC9B6-A6C2-46C7-BBB9-C6A60C5C4540}" dt="2020-10-28T23:03:56.859" v="452" actId="9405"/>
          <ac:inkMkLst>
            <pc:docMk/>
            <pc:sldMk cId="3237914124" sldId="256"/>
            <ac:inkMk id="27" creationId="{45DA6E77-6091-41F4-942A-0F309A3D2009}"/>
          </ac:inkMkLst>
        </pc:inkChg>
        <pc:inkChg chg="add">
          <ac:chgData name="Steve Hord" userId="7478402321db30a2" providerId="LiveId" clId="{224CC9B6-A6C2-46C7-BBB9-C6A60C5C4540}" dt="2020-10-28T23:04:38.529" v="453" actId="9405"/>
          <ac:inkMkLst>
            <pc:docMk/>
            <pc:sldMk cId="3237914124" sldId="256"/>
            <ac:inkMk id="28" creationId="{E3F3AD06-2FD6-4505-B7DB-A8FB3DED0B43}"/>
          </ac:inkMkLst>
        </pc:inkChg>
        <pc:inkChg chg="add del">
          <ac:chgData name="Steve Hord" userId="7478402321db30a2" providerId="LiveId" clId="{224CC9B6-A6C2-46C7-BBB9-C6A60C5C4540}" dt="2020-10-28T23:36:33.351" v="646" actId="9405"/>
          <ac:inkMkLst>
            <pc:docMk/>
            <pc:sldMk cId="3237914124" sldId="256"/>
            <ac:inkMk id="29" creationId="{FC14F4E6-E521-4EC4-BDD3-F661908AFB0D}"/>
          </ac:inkMkLst>
        </pc:inkChg>
        <pc:inkChg chg="add">
          <ac:chgData name="Steve Hord" userId="7478402321db30a2" providerId="LiveId" clId="{224CC9B6-A6C2-46C7-BBB9-C6A60C5C4540}" dt="2020-10-28T23:37:51.257" v="647" actId="9405"/>
          <ac:inkMkLst>
            <pc:docMk/>
            <pc:sldMk cId="3237914124" sldId="256"/>
            <ac:inkMk id="30" creationId="{C9248AF4-5127-48C9-B6A2-758110871291}"/>
          </ac:inkMkLst>
        </pc:inkChg>
      </pc:sldChg>
      <pc:sldChg chg="addSp delSp modSp">
        <pc:chgData name="Steve Hord" userId="7478402321db30a2" providerId="LiveId" clId="{224CC9B6-A6C2-46C7-BBB9-C6A60C5C4540}" dt="2020-10-28T23:59:03.309" v="686" actId="478"/>
        <pc:sldMkLst>
          <pc:docMk/>
          <pc:sldMk cId="1339210688" sldId="257"/>
        </pc:sldMkLst>
        <pc:picChg chg="add mod ord">
          <ac:chgData name="Steve Hord" userId="7478402321db30a2" providerId="LiveId" clId="{224CC9B6-A6C2-46C7-BBB9-C6A60C5C4540}" dt="2020-10-28T23:16:49.707" v="633" actId="167"/>
          <ac:picMkLst>
            <pc:docMk/>
            <pc:sldMk cId="1339210688" sldId="257"/>
            <ac:picMk id="4" creationId="{9B37F9FA-3571-49C2-8811-B1159FCC0D6D}"/>
          </ac:picMkLst>
        </pc:picChg>
        <pc:picChg chg="del">
          <ac:chgData name="Steve Hord" userId="7478402321db30a2" providerId="LiveId" clId="{224CC9B6-A6C2-46C7-BBB9-C6A60C5C4540}" dt="2020-10-28T22:24:02.319" v="161"/>
          <ac:picMkLst>
            <pc:docMk/>
            <pc:sldMk cId="1339210688" sldId="257"/>
            <ac:picMk id="4" creationId="{BB8BCD0B-C663-48F9-B72B-E6B77C5BD02D}"/>
          </ac:picMkLst>
        </pc:picChg>
        <pc:picChg chg="add del mod">
          <ac:chgData name="Steve Hord" userId="7478402321db30a2" providerId="LiveId" clId="{224CC9B6-A6C2-46C7-BBB9-C6A60C5C4540}" dt="2020-10-28T23:59:02.119" v="685" actId="478"/>
          <ac:picMkLst>
            <pc:docMk/>
            <pc:sldMk cId="1339210688" sldId="257"/>
            <ac:picMk id="5" creationId="{853CF8EF-ED2E-46AE-A3CC-35FDB58937EB}"/>
          </ac:picMkLst>
        </pc:picChg>
        <pc:picChg chg="add del mod">
          <ac:chgData name="Steve Hord" userId="7478402321db30a2" providerId="LiveId" clId="{224CC9B6-A6C2-46C7-BBB9-C6A60C5C4540}" dt="2020-10-28T23:59:00.284" v="684" actId="478"/>
          <ac:picMkLst>
            <pc:docMk/>
            <pc:sldMk cId="1339210688" sldId="257"/>
            <ac:picMk id="6" creationId="{793A0DB6-57CF-4702-9240-EE06BC65B891}"/>
          </ac:picMkLst>
        </pc:picChg>
        <pc:picChg chg="add del mod">
          <ac:chgData name="Steve Hord" userId="7478402321db30a2" providerId="LiveId" clId="{224CC9B6-A6C2-46C7-BBB9-C6A60C5C4540}" dt="2020-10-28T23:58:58.690" v="683" actId="478"/>
          <ac:picMkLst>
            <pc:docMk/>
            <pc:sldMk cId="1339210688" sldId="257"/>
            <ac:picMk id="7" creationId="{6560B30D-242C-4EF2-A222-42DA8EFAC487}"/>
          </ac:picMkLst>
        </pc:picChg>
        <pc:picChg chg="add del mod">
          <ac:chgData name="Steve Hord" userId="7478402321db30a2" providerId="LiveId" clId="{224CC9B6-A6C2-46C7-BBB9-C6A60C5C4540}" dt="2020-10-28T23:59:03.309" v="686" actId="478"/>
          <ac:picMkLst>
            <pc:docMk/>
            <pc:sldMk cId="1339210688" sldId="257"/>
            <ac:picMk id="8" creationId="{B73E49F2-94B3-4B75-90EE-6AD198FC93E5}"/>
          </ac:picMkLst>
        </pc:picChg>
        <pc:inkChg chg="add">
          <ac:chgData name="Steve Hord" userId="7478402321db30a2" providerId="LiveId" clId="{224CC9B6-A6C2-46C7-BBB9-C6A60C5C4540}" dt="2020-10-28T23:02:44.360" v="437" actId="9405"/>
          <ac:inkMkLst>
            <pc:docMk/>
            <pc:sldMk cId="1339210688" sldId="257"/>
            <ac:inkMk id="9" creationId="{1A185CBD-ED91-4F24-BEB9-8E33AD8AC3B1}"/>
          </ac:inkMkLst>
        </pc:inkChg>
        <pc:inkChg chg="add">
          <ac:chgData name="Steve Hord" userId="7478402321db30a2" providerId="LiveId" clId="{224CC9B6-A6C2-46C7-BBB9-C6A60C5C4540}" dt="2020-10-28T23:02:45.199" v="438" actId="9405"/>
          <ac:inkMkLst>
            <pc:docMk/>
            <pc:sldMk cId="1339210688" sldId="257"/>
            <ac:inkMk id="10" creationId="{032BD37A-4777-4658-98DC-561C88BBD6B5}"/>
          </ac:inkMkLst>
        </pc:inkChg>
        <pc:inkChg chg="add">
          <ac:chgData name="Steve Hord" userId="7478402321db30a2" providerId="LiveId" clId="{224CC9B6-A6C2-46C7-BBB9-C6A60C5C4540}" dt="2020-10-28T23:02:45.764" v="439" actId="9405"/>
          <ac:inkMkLst>
            <pc:docMk/>
            <pc:sldMk cId="1339210688" sldId="257"/>
            <ac:inkMk id="11" creationId="{8D6F0DE4-0F5C-4DBC-980B-FA84561A37BD}"/>
          </ac:inkMkLst>
        </pc:inkChg>
        <pc:inkChg chg="add">
          <ac:chgData name="Steve Hord" userId="7478402321db30a2" providerId="LiveId" clId="{224CC9B6-A6C2-46C7-BBB9-C6A60C5C4540}" dt="2020-10-28T23:02:46.202" v="440" actId="9405"/>
          <ac:inkMkLst>
            <pc:docMk/>
            <pc:sldMk cId="1339210688" sldId="257"/>
            <ac:inkMk id="12" creationId="{24F830F4-CC15-48E6-AB15-04ED683CA04A}"/>
          </ac:inkMkLst>
        </pc:inkChg>
        <pc:inkChg chg="add">
          <ac:chgData name="Steve Hord" userId="7478402321db30a2" providerId="LiveId" clId="{224CC9B6-A6C2-46C7-BBB9-C6A60C5C4540}" dt="2020-10-28T23:02:53.893" v="441" actId="9405"/>
          <ac:inkMkLst>
            <pc:docMk/>
            <pc:sldMk cId="1339210688" sldId="257"/>
            <ac:inkMk id="13" creationId="{18EA1C91-5384-4260-8EC9-8379C643441C}"/>
          </ac:inkMkLst>
        </pc:inkChg>
        <pc:inkChg chg="add">
          <ac:chgData name="Steve Hord" userId="7478402321db30a2" providerId="LiveId" clId="{224CC9B6-A6C2-46C7-BBB9-C6A60C5C4540}" dt="2020-10-28T23:03:01.423" v="442" actId="9405"/>
          <ac:inkMkLst>
            <pc:docMk/>
            <pc:sldMk cId="1339210688" sldId="257"/>
            <ac:inkMk id="14" creationId="{97E9F6ED-ACEE-438F-A76C-C66263E59B33}"/>
          </ac:inkMkLst>
        </pc:inkChg>
        <pc:inkChg chg="add">
          <ac:chgData name="Steve Hord" userId="7478402321db30a2" providerId="LiveId" clId="{224CC9B6-A6C2-46C7-BBB9-C6A60C5C4540}" dt="2020-10-28T23:03:01.879" v="443" actId="9405"/>
          <ac:inkMkLst>
            <pc:docMk/>
            <pc:sldMk cId="1339210688" sldId="257"/>
            <ac:inkMk id="15" creationId="{EA56CB11-8AE3-4EA0-B556-BBB572803B07}"/>
          </ac:inkMkLst>
        </pc:inkChg>
        <pc:inkChg chg="add">
          <ac:chgData name="Steve Hord" userId="7478402321db30a2" providerId="LiveId" clId="{224CC9B6-A6C2-46C7-BBB9-C6A60C5C4540}" dt="2020-10-28T23:03:02.265" v="444" actId="9405"/>
          <ac:inkMkLst>
            <pc:docMk/>
            <pc:sldMk cId="1339210688" sldId="257"/>
            <ac:inkMk id="16" creationId="{78E27AEC-BDF9-49A4-A10A-6F5F64F01EEA}"/>
          </ac:inkMkLst>
        </pc:inkChg>
        <pc:inkChg chg="add">
          <ac:chgData name="Steve Hord" userId="7478402321db30a2" providerId="LiveId" clId="{224CC9B6-A6C2-46C7-BBB9-C6A60C5C4540}" dt="2020-10-28T23:03:02.610" v="445" actId="9405"/>
          <ac:inkMkLst>
            <pc:docMk/>
            <pc:sldMk cId="1339210688" sldId="257"/>
            <ac:inkMk id="17" creationId="{00D1CCCF-5EBB-4FB3-A293-78C28946220A}"/>
          </ac:inkMkLst>
        </pc:inkChg>
        <pc:inkChg chg="add">
          <ac:chgData name="Steve Hord" userId="7478402321db30a2" providerId="LiveId" clId="{224CC9B6-A6C2-46C7-BBB9-C6A60C5C4540}" dt="2020-10-28T23:03:03.924" v="446" actId="9405"/>
          <ac:inkMkLst>
            <pc:docMk/>
            <pc:sldMk cId="1339210688" sldId="257"/>
            <ac:inkMk id="18" creationId="{0EC3AB97-946C-4D62-AEB0-E11D486AFBF0}"/>
          </ac:inkMkLst>
        </pc:inkChg>
      </pc:sldChg>
      <pc:sldChg chg="modSp">
        <pc:chgData name="Steve Hord" userId="7478402321db30a2" providerId="LiveId" clId="{224CC9B6-A6C2-46C7-BBB9-C6A60C5C4540}" dt="2020-10-28T23:18:22.378" v="642" actId="27636"/>
        <pc:sldMkLst>
          <pc:docMk/>
          <pc:sldMk cId="3083623366" sldId="260"/>
        </pc:sldMkLst>
        <pc:spChg chg="mod">
          <ac:chgData name="Steve Hord" userId="7478402321db30a2" providerId="LiveId" clId="{224CC9B6-A6C2-46C7-BBB9-C6A60C5C4540}" dt="2020-10-28T23:18:22.378" v="642" actId="27636"/>
          <ac:spMkLst>
            <pc:docMk/>
            <pc:sldMk cId="3083623366" sldId="260"/>
            <ac:spMk id="3" creationId="{902FD5C4-FE5F-46D2-ABC9-49FA4BB8442F}"/>
          </ac:spMkLst>
        </pc:spChg>
      </pc:sldChg>
      <pc:sldChg chg="addSp delSp modSp">
        <pc:chgData name="Steve Hord" userId="7478402321db30a2" providerId="LiveId" clId="{224CC9B6-A6C2-46C7-BBB9-C6A60C5C4540}" dt="2020-10-28T23:59:09.194" v="687" actId="478"/>
        <pc:sldMkLst>
          <pc:docMk/>
          <pc:sldMk cId="710623681" sldId="261"/>
        </pc:sldMkLst>
        <pc:picChg chg="mod">
          <ac:chgData name="Steve Hord" userId="7478402321db30a2" providerId="LiveId" clId="{224CC9B6-A6C2-46C7-BBB9-C6A60C5C4540}" dt="2020-10-28T22:36:36.345" v="382" actId="14100"/>
          <ac:picMkLst>
            <pc:docMk/>
            <pc:sldMk cId="710623681" sldId="261"/>
            <ac:picMk id="4" creationId="{EE158731-59BB-48A2-A901-D7C35E91BA10}"/>
          </ac:picMkLst>
        </pc:picChg>
        <pc:picChg chg="add del mod">
          <ac:chgData name="Steve Hord" userId="7478402321db30a2" providerId="LiveId" clId="{224CC9B6-A6C2-46C7-BBB9-C6A60C5C4540}" dt="2020-10-28T23:59:09.194" v="687" actId="478"/>
          <ac:picMkLst>
            <pc:docMk/>
            <pc:sldMk cId="710623681" sldId="261"/>
            <ac:picMk id="6" creationId="{38A44285-5189-4D0A-8701-C2B5E42B5518}"/>
          </ac:picMkLst>
        </pc:picChg>
      </pc:sldChg>
      <pc:sldChg chg="modSp">
        <pc:chgData name="Steve Hord" userId="7478402321db30a2" providerId="LiveId" clId="{224CC9B6-A6C2-46C7-BBB9-C6A60C5C4540}" dt="2020-10-28T23:21:26.804" v="643" actId="20577"/>
        <pc:sldMkLst>
          <pc:docMk/>
          <pc:sldMk cId="452859177" sldId="262"/>
        </pc:sldMkLst>
        <pc:spChg chg="mod">
          <ac:chgData name="Steve Hord" userId="7478402321db30a2" providerId="LiveId" clId="{224CC9B6-A6C2-46C7-BBB9-C6A60C5C4540}" dt="2020-10-28T23:21:26.804" v="643" actId="20577"/>
          <ac:spMkLst>
            <pc:docMk/>
            <pc:sldMk cId="452859177" sldId="262"/>
            <ac:spMk id="3" creationId="{902FD5C4-FE5F-46D2-ABC9-49FA4BB8442F}"/>
          </ac:spMkLst>
        </pc:spChg>
      </pc:sldChg>
      <pc:sldChg chg="addSp delSp modSp">
        <pc:chgData name="Steve Hord" userId="7478402321db30a2" providerId="LiveId" clId="{224CC9B6-A6C2-46C7-BBB9-C6A60C5C4540}" dt="2020-10-28T23:59:22.999" v="689" actId="478"/>
        <pc:sldMkLst>
          <pc:docMk/>
          <pc:sldMk cId="2161130591" sldId="272"/>
        </pc:sldMkLst>
        <pc:picChg chg="del mod">
          <ac:chgData name="Steve Hord" userId="7478402321db30a2" providerId="LiveId" clId="{224CC9B6-A6C2-46C7-BBB9-C6A60C5C4540}" dt="2020-10-28T23:10:18.699" v="471" actId="478"/>
          <ac:picMkLst>
            <pc:docMk/>
            <pc:sldMk cId="2161130591" sldId="272"/>
            <ac:picMk id="4" creationId="{C1FCEFC0-D7CE-430F-A1AC-AC17331EFD14}"/>
          </ac:picMkLst>
        </pc:picChg>
        <pc:picChg chg="del">
          <ac:chgData name="Steve Hord" userId="7478402321db30a2" providerId="LiveId" clId="{224CC9B6-A6C2-46C7-BBB9-C6A60C5C4540}" dt="2020-10-28T23:59:21.027" v="688" actId="478"/>
          <ac:picMkLst>
            <pc:docMk/>
            <pc:sldMk cId="2161130591" sldId="272"/>
            <ac:picMk id="6" creationId="{998DDB99-D494-444C-96D1-7AB5393DD65C}"/>
          </ac:picMkLst>
        </pc:picChg>
        <pc:picChg chg="add del mod">
          <ac:chgData name="Steve Hord" userId="7478402321db30a2" providerId="LiveId" clId="{224CC9B6-A6C2-46C7-BBB9-C6A60C5C4540}" dt="2020-10-28T23:59:22.999" v="689" actId="478"/>
          <ac:picMkLst>
            <pc:docMk/>
            <pc:sldMk cId="2161130591" sldId="272"/>
            <ac:picMk id="7" creationId="{EF1CDD4D-CAA0-4B1F-A12B-650B712F4B73}"/>
          </ac:picMkLst>
        </pc:picChg>
      </pc:sldChg>
      <pc:sldMasterChg chg="modSldLayout">
        <pc:chgData name="Steve Hord" userId="7478402321db30a2" providerId="LiveId" clId="{224CC9B6-A6C2-46C7-BBB9-C6A60C5C4540}" dt="2020-10-28T23:01:58.349" v="428" actId="9405"/>
        <pc:sldMasterMkLst>
          <pc:docMk/>
          <pc:sldMasterMk cId="1270442930" sldId="2147483660"/>
        </pc:sldMasterMkLst>
        <pc:sldLayoutChg chg="addSp">
          <pc:chgData name="Steve Hord" userId="7478402321db30a2" providerId="LiveId" clId="{224CC9B6-A6C2-46C7-BBB9-C6A60C5C4540}" dt="2020-10-28T23:01:58.349" v="428" actId="9405"/>
          <pc:sldLayoutMkLst>
            <pc:docMk/>
            <pc:sldMasterMk cId="1270442930" sldId="2147483660"/>
            <pc:sldLayoutMk cId="2871343567" sldId="2147483664"/>
          </pc:sldLayoutMkLst>
          <pc:inkChg chg="add">
            <ac:chgData name="Steve Hord" userId="7478402321db30a2" providerId="LiveId" clId="{224CC9B6-A6C2-46C7-BBB9-C6A60C5C4540}" dt="2020-10-28T23:01:52.131" v="421" actId="9405"/>
            <ac:inkMkLst>
              <pc:docMk/>
              <pc:sldMasterMk cId="1270442930" sldId="2147483660"/>
              <pc:sldLayoutMk cId="2871343567" sldId="2147483664"/>
              <ac:inkMk id="5" creationId="{7F3045DE-3AB7-4E3E-A391-4F9107A8F8C9}"/>
            </ac:inkMkLst>
          </pc:inkChg>
          <pc:inkChg chg="add">
            <ac:chgData name="Steve Hord" userId="7478402321db30a2" providerId="LiveId" clId="{224CC9B6-A6C2-46C7-BBB9-C6A60C5C4540}" dt="2020-10-28T23:01:52.487" v="422" actId="9405"/>
            <ac:inkMkLst>
              <pc:docMk/>
              <pc:sldMasterMk cId="1270442930" sldId="2147483660"/>
              <pc:sldLayoutMk cId="2871343567" sldId="2147483664"/>
              <ac:inkMk id="6" creationId="{B64BE9BD-96C6-496B-8F87-BF8B5FE6878E}"/>
            </ac:inkMkLst>
          </pc:inkChg>
          <pc:inkChg chg="add">
            <ac:chgData name="Steve Hord" userId="7478402321db30a2" providerId="LiveId" clId="{224CC9B6-A6C2-46C7-BBB9-C6A60C5C4540}" dt="2020-10-28T23:01:55.176" v="423" actId="9405"/>
            <ac:inkMkLst>
              <pc:docMk/>
              <pc:sldMasterMk cId="1270442930" sldId="2147483660"/>
              <pc:sldLayoutMk cId="2871343567" sldId="2147483664"/>
              <ac:inkMk id="7" creationId="{5547CB02-1206-4981-BA1F-98056CC7D0F6}"/>
            </ac:inkMkLst>
          </pc:inkChg>
          <pc:inkChg chg="add">
            <ac:chgData name="Steve Hord" userId="7478402321db30a2" providerId="LiveId" clId="{224CC9B6-A6C2-46C7-BBB9-C6A60C5C4540}" dt="2020-10-28T23:01:55.519" v="424" actId="9405"/>
            <ac:inkMkLst>
              <pc:docMk/>
              <pc:sldMasterMk cId="1270442930" sldId="2147483660"/>
              <pc:sldLayoutMk cId="2871343567" sldId="2147483664"/>
              <ac:inkMk id="9" creationId="{00AC9549-295A-481F-BAC1-D217607B1470}"/>
            </ac:inkMkLst>
          </pc:inkChg>
          <pc:inkChg chg="add">
            <ac:chgData name="Steve Hord" userId="7478402321db30a2" providerId="LiveId" clId="{224CC9B6-A6C2-46C7-BBB9-C6A60C5C4540}" dt="2020-10-28T23:01:55.860" v="425" actId="9405"/>
            <ac:inkMkLst>
              <pc:docMk/>
              <pc:sldMasterMk cId="1270442930" sldId="2147483660"/>
              <pc:sldLayoutMk cId="2871343567" sldId="2147483664"/>
              <ac:inkMk id="10" creationId="{582B34FC-FED6-4B35-B336-2C001BF70FEA}"/>
            </ac:inkMkLst>
          </pc:inkChg>
          <pc:inkChg chg="add">
            <ac:chgData name="Steve Hord" userId="7478402321db30a2" providerId="LiveId" clId="{224CC9B6-A6C2-46C7-BBB9-C6A60C5C4540}" dt="2020-10-28T23:01:56.207" v="426" actId="9405"/>
            <ac:inkMkLst>
              <pc:docMk/>
              <pc:sldMasterMk cId="1270442930" sldId="2147483660"/>
              <pc:sldLayoutMk cId="2871343567" sldId="2147483664"/>
              <ac:inkMk id="11" creationId="{E937588D-ADB8-4462-B727-CA3C34F68C66}"/>
            </ac:inkMkLst>
          </pc:inkChg>
          <pc:inkChg chg="add">
            <ac:chgData name="Steve Hord" userId="7478402321db30a2" providerId="LiveId" clId="{224CC9B6-A6C2-46C7-BBB9-C6A60C5C4540}" dt="2020-10-28T23:01:56.539" v="427" actId="9405"/>
            <ac:inkMkLst>
              <pc:docMk/>
              <pc:sldMasterMk cId="1270442930" sldId="2147483660"/>
              <pc:sldLayoutMk cId="2871343567" sldId="2147483664"/>
              <ac:inkMk id="12" creationId="{30649580-583C-4B6A-9755-80D062662B47}"/>
            </ac:inkMkLst>
          </pc:inkChg>
          <pc:inkChg chg="add">
            <ac:chgData name="Steve Hord" userId="7478402321db30a2" providerId="LiveId" clId="{224CC9B6-A6C2-46C7-BBB9-C6A60C5C4540}" dt="2020-10-28T23:01:58.349" v="428" actId="9405"/>
            <ac:inkMkLst>
              <pc:docMk/>
              <pc:sldMasterMk cId="1270442930" sldId="2147483660"/>
              <pc:sldLayoutMk cId="2871343567" sldId="2147483664"/>
              <ac:inkMk id="13" creationId="{C563E662-A115-4BA9-A520-DAB1F8FFDBA4}"/>
            </ac:inkMkLst>
          </pc:ink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14-Nov-22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3715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image" Target="../media/image6.png"/><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4" Type="http://schemas.openxmlformats.org/officeDocument/2006/relationships/customXml" Target="../ink/ink9.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1922057"/>
            <a:ext cx="5181240" cy="1325563"/>
          </a:xfrm>
        </p:spPr>
        <p:txBody>
          <a:bodyPr anchor="ctr">
            <a:normAutofit/>
          </a:bodyPr>
          <a:lstStyle/>
          <a:p>
            <a:r>
              <a:rPr lang="en-US" dirty="0">
                <a:solidFill>
                  <a:srgbClr val="0E659B"/>
                </a:solidFill>
              </a:rPr>
              <a:t>Applied Data Science Capstone</a:t>
            </a:r>
          </a:p>
        </p:txBody>
      </p:sp>
      <p:pic>
        <p:nvPicPr>
          <p:cNvPr id="4" name="Picture 3">
            <a:extLst>
              <a:ext uri="{FF2B5EF4-FFF2-40B4-BE49-F238E27FC236}">
                <a16:creationId xmlns:a16="http://schemas.microsoft.com/office/drawing/2014/main" id="{472BA16E-D1FA-4491-9564-DD4BCFEACAD2}"/>
              </a:ext>
            </a:extLst>
          </p:cNvPr>
          <p:cNvPicPr>
            <a:picLocks noChangeAspect="1"/>
          </p:cNvPicPr>
          <p:nvPr/>
        </p:nvPicPr>
        <p:blipFill>
          <a:blip r:embed="rId3"/>
          <a:stretch>
            <a:fillRect/>
          </a:stretch>
        </p:blipFill>
        <p:spPr>
          <a:xfrm>
            <a:off x="1031569" y="1825625"/>
            <a:ext cx="4794861" cy="4351338"/>
          </a:xfrm>
          <a:prstGeom prst="rect">
            <a:avLst/>
          </a:prstGeom>
          <a:noFill/>
        </p:spPr>
      </p:pic>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4559255"/>
            <a:ext cx="5181600" cy="1617707"/>
          </a:xfrm>
        </p:spPr>
        <p:txBody>
          <a:bodyPr>
            <a:normAutofit/>
          </a:bodyPr>
          <a:lstStyle/>
          <a:p>
            <a:pPr marL="0" indent="0">
              <a:buNone/>
            </a:pPr>
            <a:r>
              <a:rPr lang="en-US" sz="4800" b="1" dirty="0">
                <a:solidFill>
                  <a:schemeClr val="accent2"/>
                </a:solidFill>
              </a:rPr>
              <a:t>SAQIB MAHMOOD</a:t>
            </a:r>
          </a:p>
          <a:p>
            <a:pPr marL="0" indent="0">
              <a:buNone/>
            </a:pPr>
            <a:r>
              <a:rPr lang="en-US" sz="4800" b="1" dirty="0">
                <a:solidFill>
                  <a:schemeClr val="accent2"/>
                </a:solidFill>
              </a:rPr>
              <a:t>14.11.2022</a:t>
            </a:r>
          </a:p>
        </p:txBody>
      </p:sp>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EDA WITH DATA VISUALIZATION</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4134702" cy="4351338"/>
          </a:xfrm>
        </p:spPr>
        <p:txBody>
          <a:bodyPr>
            <a:normAutofit/>
          </a:bodyPr>
          <a:lstStyle/>
          <a:p>
            <a:pPr marL="0" indent="0">
              <a:buNone/>
            </a:pPr>
            <a:r>
              <a:rPr lang="en-US" sz="2000" dirty="0">
                <a:solidFill>
                  <a:schemeClr val="accent2"/>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2"/>
              </a:solidFill>
              <a:latin typeface="Abadi" panose="020B0604020104020204" pitchFamily="34" charset="0"/>
            </a:endParaRPr>
          </a:p>
          <a:p>
            <a:pPr marL="0" indent="0">
              <a:buNone/>
            </a:pPr>
            <a:endParaRPr lang="en-US" sz="2000" dirty="0">
              <a:solidFill>
                <a:schemeClr val="accent2"/>
              </a:solidFill>
            </a:endParaRPr>
          </a:p>
          <a:p>
            <a:pPr marL="0" indent="0">
              <a:buNone/>
            </a:pPr>
            <a:r>
              <a:rPr lang="en-US" sz="1600" dirty="0">
                <a:solidFill>
                  <a:schemeClr val="accent1"/>
                </a:solidFill>
              </a:rPr>
              <a:t>https://github.com/msaqibibm/Applied-Data-Science-Capstone/blob/9312b7ec1bc1d9fda5a43997d39925a316d225b8/jupyter-labs-eda-dataviz%20(1).ipynb</a:t>
            </a:r>
          </a:p>
        </p:txBody>
      </p:sp>
      <p:pic>
        <p:nvPicPr>
          <p:cNvPr id="8" name="Picture 7">
            <a:extLst>
              <a:ext uri="{FF2B5EF4-FFF2-40B4-BE49-F238E27FC236}">
                <a16:creationId xmlns:a16="http://schemas.microsoft.com/office/drawing/2014/main" id="{09D1F25F-10E0-2CA2-0291-DE1FF58DDEEF}"/>
              </a:ext>
            </a:extLst>
          </p:cNvPr>
          <p:cNvPicPr>
            <a:picLocks noChangeAspect="1"/>
          </p:cNvPicPr>
          <p:nvPr/>
        </p:nvPicPr>
        <p:blipFill rotWithShape="1">
          <a:blip r:embed="rId2"/>
          <a:srcRect l="16765" t="21424" r="16323" b="12138"/>
          <a:stretch/>
        </p:blipFill>
        <p:spPr>
          <a:xfrm>
            <a:off x="6600423" y="1434352"/>
            <a:ext cx="4946118" cy="2761129"/>
          </a:xfrm>
          <a:prstGeom prst="rect">
            <a:avLst/>
          </a:prstGeom>
        </p:spPr>
      </p:pic>
      <p:pic>
        <p:nvPicPr>
          <p:cNvPr id="10" name="Picture 9">
            <a:extLst>
              <a:ext uri="{FF2B5EF4-FFF2-40B4-BE49-F238E27FC236}">
                <a16:creationId xmlns:a16="http://schemas.microsoft.com/office/drawing/2014/main" id="{1460A4B1-4A66-B006-30C5-166068AAA38B}"/>
              </a:ext>
            </a:extLst>
          </p:cNvPr>
          <p:cNvPicPr>
            <a:picLocks noChangeAspect="1"/>
          </p:cNvPicPr>
          <p:nvPr/>
        </p:nvPicPr>
        <p:blipFill rotWithShape="1">
          <a:blip r:embed="rId3"/>
          <a:srcRect l="15736" t="26608" r="16912" b="13447"/>
          <a:stretch/>
        </p:blipFill>
        <p:spPr>
          <a:xfrm>
            <a:off x="6600424" y="4260661"/>
            <a:ext cx="4656146" cy="2008094"/>
          </a:xfrm>
          <a:prstGeom prst="rect">
            <a:avLst/>
          </a:prstGeom>
        </p:spPr>
      </p:pic>
    </p:spTree>
    <p:extLst>
      <p:ext uri="{BB962C8B-B14F-4D97-AF65-F5344CB8AC3E}">
        <p14:creationId xmlns:p14="http://schemas.microsoft.com/office/powerpoint/2010/main" val="2659604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EDA WITH SQL</a:t>
            </a:r>
          </a:p>
        </p:txBody>
      </p:sp>
      <p:sp>
        <p:nvSpPr>
          <p:cNvPr id="8" name="TextBox 7">
            <a:extLst>
              <a:ext uri="{FF2B5EF4-FFF2-40B4-BE49-F238E27FC236}">
                <a16:creationId xmlns:a16="http://schemas.microsoft.com/office/drawing/2014/main" id="{A1F29A6E-4906-5000-CF58-08B4356824DD}"/>
              </a:ext>
            </a:extLst>
          </p:cNvPr>
          <p:cNvSpPr txBox="1"/>
          <p:nvPr/>
        </p:nvSpPr>
        <p:spPr>
          <a:xfrm>
            <a:off x="874059" y="1483746"/>
            <a:ext cx="6311152" cy="4396075"/>
          </a:xfrm>
          <a:prstGeom prst="rect">
            <a:avLst/>
          </a:prstGeom>
          <a:noFill/>
        </p:spPr>
        <p:txBody>
          <a:bodyPr wrap="square">
            <a:spAutoFit/>
          </a:bodyPr>
          <a:lstStyle/>
          <a:p>
            <a:pPr marL="342900" indent="-342900">
              <a:lnSpc>
                <a:spcPct val="100000"/>
              </a:lnSpc>
              <a:spcBef>
                <a:spcPts val="1400"/>
              </a:spcBef>
              <a:buFont typeface="Wingdings" panose="05000000000000000000" pitchFamily="2" charset="2"/>
              <a:buChar char="v"/>
            </a:pPr>
            <a:r>
              <a:rPr lang="en-US" dirty="0">
                <a:solidFill>
                  <a:schemeClr val="accent2"/>
                </a:solidFill>
                <a:latin typeface="Abadi"/>
              </a:rPr>
              <a:t>We loaded the SpaceX dataset into a PostgreSQL database without leaving the </a:t>
            </a:r>
            <a:r>
              <a:rPr lang="en-US" dirty="0" err="1">
                <a:solidFill>
                  <a:schemeClr val="accent2"/>
                </a:solidFill>
                <a:latin typeface="Abadi"/>
              </a:rPr>
              <a:t>jupyter</a:t>
            </a:r>
            <a:r>
              <a:rPr lang="en-US" dirty="0">
                <a:solidFill>
                  <a:schemeClr val="accent2"/>
                </a:solidFill>
                <a:latin typeface="Abadi"/>
              </a:rPr>
              <a:t> notebook.</a:t>
            </a:r>
          </a:p>
          <a:p>
            <a:pPr marL="342900" indent="-342900">
              <a:lnSpc>
                <a:spcPct val="100000"/>
              </a:lnSpc>
              <a:spcBef>
                <a:spcPts val="1400"/>
              </a:spcBef>
              <a:buFont typeface="Wingdings" panose="05000000000000000000" pitchFamily="2" charset="2"/>
              <a:buChar char="v"/>
            </a:pPr>
            <a:r>
              <a:rPr lang="en-US" dirty="0">
                <a:solidFill>
                  <a:schemeClr val="accent2"/>
                </a:solidFill>
                <a:latin typeface="Abadi"/>
              </a:rPr>
              <a:t>We applied EDA with SQL to get insight from the data. We wrote queries to find out for instance:</a:t>
            </a:r>
          </a:p>
          <a:p>
            <a:pPr marL="742950" lvl="1" indent="-285750">
              <a:lnSpc>
                <a:spcPct val="100000"/>
              </a:lnSpc>
              <a:spcBef>
                <a:spcPts val="1400"/>
              </a:spcBef>
              <a:buFont typeface="Wingdings" panose="05000000000000000000" pitchFamily="2" charset="2"/>
              <a:buChar char="v"/>
            </a:pPr>
            <a:r>
              <a:rPr lang="en-US" sz="1400" dirty="0">
                <a:solidFill>
                  <a:schemeClr val="accent2"/>
                </a:solidFill>
                <a:latin typeface="Abadi"/>
              </a:rPr>
              <a:t>The names of unique launch sites in the space mission.</a:t>
            </a:r>
          </a:p>
          <a:p>
            <a:pPr marL="742950" lvl="1" indent="-285750">
              <a:lnSpc>
                <a:spcPct val="100000"/>
              </a:lnSpc>
              <a:spcBef>
                <a:spcPts val="1400"/>
              </a:spcBef>
              <a:buFont typeface="Wingdings" panose="05000000000000000000" pitchFamily="2" charset="2"/>
              <a:buChar char="v"/>
            </a:pPr>
            <a:r>
              <a:rPr lang="en-US" sz="1400" dirty="0">
                <a:solidFill>
                  <a:schemeClr val="accent2"/>
                </a:solidFill>
                <a:latin typeface="Abadi"/>
              </a:rPr>
              <a:t>The total payload mass carried by boosters launched by NASA (CRS)</a:t>
            </a:r>
          </a:p>
          <a:p>
            <a:pPr marL="742950" lvl="1" indent="-285750">
              <a:lnSpc>
                <a:spcPct val="100000"/>
              </a:lnSpc>
              <a:spcBef>
                <a:spcPts val="1400"/>
              </a:spcBef>
              <a:buFont typeface="Wingdings" panose="05000000000000000000" pitchFamily="2" charset="2"/>
              <a:buChar char="v"/>
            </a:pPr>
            <a:r>
              <a:rPr lang="en-US" sz="1400" dirty="0">
                <a:solidFill>
                  <a:schemeClr val="accent2"/>
                </a:solidFill>
                <a:latin typeface="Abadi"/>
              </a:rPr>
              <a:t>The average payload mass carried by booster version F9 v1.1</a:t>
            </a:r>
          </a:p>
          <a:p>
            <a:pPr marL="742950" lvl="1" indent="-285750">
              <a:lnSpc>
                <a:spcPct val="100000"/>
              </a:lnSpc>
              <a:spcBef>
                <a:spcPts val="1400"/>
              </a:spcBef>
              <a:buFont typeface="Wingdings" panose="05000000000000000000" pitchFamily="2" charset="2"/>
              <a:buChar char="v"/>
            </a:pPr>
            <a:r>
              <a:rPr lang="en-US" sz="1400" dirty="0">
                <a:solidFill>
                  <a:schemeClr val="accent2"/>
                </a:solidFill>
                <a:latin typeface="Abadi"/>
              </a:rPr>
              <a:t>The total number of successful and failure mission outcomes</a:t>
            </a:r>
          </a:p>
          <a:p>
            <a:pPr marL="742950" lvl="1" indent="-285750">
              <a:lnSpc>
                <a:spcPct val="100000"/>
              </a:lnSpc>
              <a:spcBef>
                <a:spcPts val="1400"/>
              </a:spcBef>
              <a:buFont typeface="Wingdings" panose="05000000000000000000" pitchFamily="2" charset="2"/>
              <a:buChar char="v"/>
            </a:pPr>
            <a:r>
              <a:rPr lang="en-US" sz="1400" dirty="0">
                <a:solidFill>
                  <a:schemeClr val="accent2"/>
                </a:solidFill>
                <a:latin typeface="Abadi"/>
              </a:rPr>
              <a:t>The failed landing outcomes in drone ship, their booster version and launch site names.</a:t>
            </a:r>
          </a:p>
          <a:p>
            <a:pPr lvl="1">
              <a:lnSpc>
                <a:spcPct val="100000"/>
              </a:lnSpc>
              <a:spcBef>
                <a:spcPts val="1400"/>
              </a:spcBef>
            </a:pPr>
            <a:r>
              <a:rPr lang="en-US" sz="1400" dirty="0">
                <a:solidFill>
                  <a:schemeClr val="accent1"/>
                </a:solidFill>
                <a:latin typeface="Abadi"/>
              </a:rPr>
              <a:t>https://github.com/msaqibibm/Applied-Data-Science-Capstone/blob/9312b7ec1bc1d9fda5a43997d39925a316d225b8/jupyter-labs-eda-sql-coursera2.ipynb</a:t>
            </a:r>
          </a:p>
        </p:txBody>
      </p:sp>
      <p:pic>
        <p:nvPicPr>
          <p:cNvPr id="10" name="Picture 9">
            <a:extLst>
              <a:ext uri="{FF2B5EF4-FFF2-40B4-BE49-F238E27FC236}">
                <a16:creationId xmlns:a16="http://schemas.microsoft.com/office/drawing/2014/main" id="{50AF4410-F3CA-3A67-DC42-5B720011FED5}"/>
              </a:ext>
            </a:extLst>
          </p:cNvPr>
          <p:cNvPicPr>
            <a:picLocks noChangeAspect="1"/>
          </p:cNvPicPr>
          <p:nvPr/>
        </p:nvPicPr>
        <p:blipFill rotWithShape="1">
          <a:blip r:embed="rId2"/>
          <a:srcRect l="15588" t="40960" r="11618" b="15800"/>
          <a:stretch/>
        </p:blipFill>
        <p:spPr>
          <a:xfrm>
            <a:off x="7351058" y="1649066"/>
            <a:ext cx="3966883" cy="4124206"/>
          </a:xfrm>
          <a:prstGeom prst="rect">
            <a:avLst/>
          </a:prstGeom>
        </p:spPr>
      </p:pic>
    </p:spTree>
    <p:extLst>
      <p:ext uri="{BB962C8B-B14F-4D97-AF65-F5344CB8AC3E}">
        <p14:creationId xmlns:p14="http://schemas.microsoft.com/office/powerpoint/2010/main" val="9691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sz="3600" dirty="0"/>
              <a:t>BUILD AN INTERACTIVE MAP WITH FOLIUM</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199" y="1690688"/>
            <a:ext cx="10224248" cy="4351338"/>
          </a:xfrm>
        </p:spPr>
        <p:txBody>
          <a:bodyPr>
            <a:normAutofit/>
          </a:bodyPr>
          <a:lstStyle/>
          <a:p>
            <a:pPr marL="57150" indent="-285750">
              <a:lnSpc>
                <a:spcPct val="110000"/>
              </a:lnSpc>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We marked all launch sites, and added map objects such as markers, circles, lines to mark the success or failure of launches for each site on the folium map.</a:t>
            </a:r>
          </a:p>
          <a:p>
            <a:pPr marL="57150" indent="-285750">
              <a:lnSpc>
                <a:spcPct val="110000"/>
              </a:lnSpc>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We assigned the feature launch outcomes (failure or success) to class 0 and 1.i.e., 0 for failure, and 1 for success.</a:t>
            </a:r>
          </a:p>
          <a:p>
            <a:pPr marL="57150" indent="-285750">
              <a:lnSpc>
                <a:spcPct val="110000"/>
              </a:lnSpc>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Using the color-labeled marker clusters, we identified which launch sites have relatively high success rate. </a:t>
            </a:r>
          </a:p>
          <a:p>
            <a:pPr marL="57150" indent="-285750">
              <a:lnSpc>
                <a:spcPct val="110000"/>
              </a:lnSpc>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We calculated the distances between a launch site to its proximities. We answered some question for instance:</a:t>
            </a:r>
          </a:p>
          <a:p>
            <a:pPr marL="57150" lvl="1" indent="-285750">
              <a:lnSpc>
                <a:spcPct val="110000"/>
              </a:lnSpc>
              <a:spcBef>
                <a:spcPts val="1400"/>
              </a:spcBef>
              <a:buFont typeface="Wingdings" panose="05000000000000000000" pitchFamily="2" charset="2"/>
              <a:buChar char="v"/>
            </a:pPr>
            <a:r>
              <a:rPr lang="en-US" sz="1400" dirty="0">
                <a:solidFill>
                  <a:schemeClr val="accent2"/>
                </a:solidFill>
                <a:latin typeface="Abadi" panose="020B0604020104020204" pitchFamily="34" charset="0"/>
              </a:rPr>
              <a:t>Are launch sites near railways, highways and coastlines.</a:t>
            </a:r>
          </a:p>
          <a:p>
            <a:pPr marL="57150" lvl="1" indent="-285750">
              <a:lnSpc>
                <a:spcPct val="110000"/>
              </a:lnSpc>
              <a:spcBef>
                <a:spcPts val="1400"/>
              </a:spcBef>
              <a:buFont typeface="Wingdings" panose="05000000000000000000" pitchFamily="2" charset="2"/>
              <a:buChar char="v"/>
            </a:pPr>
            <a:r>
              <a:rPr lang="en-US" sz="1400" dirty="0">
                <a:solidFill>
                  <a:schemeClr val="accent2"/>
                </a:solidFill>
                <a:latin typeface="Abadi" panose="020B0604020104020204" pitchFamily="34" charset="0"/>
              </a:rPr>
              <a:t>Do launch sites keep certain distance away from cities.</a:t>
            </a:r>
          </a:p>
          <a:p>
            <a:pPr marL="57150" lvl="1" indent="-285750">
              <a:lnSpc>
                <a:spcPct val="110000"/>
              </a:lnSpc>
              <a:spcBef>
                <a:spcPts val="1400"/>
              </a:spcBef>
              <a:buFont typeface="Wingdings" panose="05000000000000000000" pitchFamily="2" charset="2"/>
              <a:buChar char="v"/>
            </a:pPr>
            <a:endParaRPr lang="en-US" sz="1400" dirty="0">
              <a:solidFill>
                <a:schemeClr val="accent2"/>
              </a:solidFill>
              <a:latin typeface="Abadi" panose="020B0604020104020204" pitchFamily="34" charset="0"/>
            </a:endParaRPr>
          </a:p>
        </p:txBody>
      </p:sp>
    </p:spTree>
    <p:extLst>
      <p:ext uri="{BB962C8B-B14F-4D97-AF65-F5344CB8AC3E}">
        <p14:creationId xmlns:p14="http://schemas.microsoft.com/office/powerpoint/2010/main" val="916853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BUILD A DASHBOARD WITH POLTY DASH</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1690688"/>
            <a:ext cx="10515600" cy="4351338"/>
          </a:xfrm>
        </p:spPr>
        <p:txBody>
          <a:bodyPr>
            <a:normAutofit/>
          </a:bodyPr>
          <a:lstStyle/>
          <a:p>
            <a:pPr>
              <a:lnSpc>
                <a:spcPct val="100000"/>
              </a:lnSpc>
              <a:spcBef>
                <a:spcPts val="1400"/>
              </a:spcBef>
            </a:pPr>
            <a:r>
              <a:rPr lang="en-US" sz="2800" dirty="0">
                <a:solidFill>
                  <a:schemeClr val="accent2"/>
                </a:solidFill>
                <a:latin typeface="Abadi" panose="020B0604020104020204" pitchFamily="34" charset="0"/>
              </a:rPr>
              <a:t>We built an interactive dashboard with </a:t>
            </a:r>
            <a:r>
              <a:rPr lang="en-US" sz="2800" dirty="0" err="1">
                <a:solidFill>
                  <a:schemeClr val="accent2"/>
                </a:solidFill>
                <a:latin typeface="Abadi" panose="020B0604020104020204" pitchFamily="34" charset="0"/>
              </a:rPr>
              <a:t>Plotly</a:t>
            </a:r>
            <a:r>
              <a:rPr lang="en-US" sz="2800" dirty="0">
                <a:solidFill>
                  <a:schemeClr val="accent2"/>
                </a:solidFill>
                <a:latin typeface="Abadi" panose="020B0604020104020204" pitchFamily="34" charset="0"/>
              </a:rPr>
              <a:t> dash</a:t>
            </a:r>
          </a:p>
          <a:p>
            <a:pPr>
              <a:lnSpc>
                <a:spcPct val="100000"/>
              </a:lnSpc>
              <a:spcBef>
                <a:spcPts val="1400"/>
              </a:spcBef>
            </a:pPr>
            <a:r>
              <a:rPr lang="en-US" sz="2800" dirty="0">
                <a:solidFill>
                  <a:schemeClr val="accent2"/>
                </a:solidFill>
                <a:latin typeface="Abadi" panose="020B0604020104020204" pitchFamily="34" charset="0"/>
              </a:rPr>
              <a:t>We plotted pie charts showing the total launches by a certain sites</a:t>
            </a:r>
          </a:p>
          <a:p>
            <a:pPr>
              <a:lnSpc>
                <a:spcPct val="100000"/>
              </a:lnSpc>
              <a:spcBef>
                <a:spcPts val="1400"/>
              </a:spcBef>
            </a:pPr>
            <a:r>
              <a:rPr lang="en-US" sz="2800" dirty="0">
                <a:solidFill>
                  <a:schemeClr val="accent2"/>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dirty="0">
              <a:solidFill>
                <a:schemeClr val="accent2"/>
              </a:solidFill>
              <a:latin typeface="Abadi" panose="020B0604020104020204" pitchFamily="34" charset="0"/>
            </a:endParaRPr>
          </a:p>
          <a:p>
            <a:pPr marL="0" indent="0">
              <a:lnSpc>
                <a:spcPct val="100000"/>
              </a:lnSpc>
              <a:spcBef>
                <a:spcPts val="1400"/>
              </a:spcBef>
              <a:buNone/>
            </a:pPr>
            <a:r>
              <a:rPr lang="en-US" sz="2000" dirty="0">
                <a:solidFill>
                  <a:schemeClr val="accent1"/>
                </a:solidFill>
                <a:latin typeface="Abadi" panose="020B0604020104020204" pitchFamily="34" charset="0"/>
              </a:rPr>
              <a:t>https://github.com/msaqibibm/Applied-Data-Science-Capstone/blob/9312b7ec1bc1d9fda5a43997d39925a316d225b8/spacex_dash_app.py</a:t>
            </a:r>
          </a:p>
        </p:txBody>
      </p:sp>
    </p:spTree>
    <p:extLst>
      <p:ext uri="{BB962C8B-B14F-4D97-AF65-F5344CB8AC3E}">
        <p14:creationId xmlns:p14="http://schemas.microsoft.com/office/powerpoint/2010/main" val="326612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2055346"/>
          </a:xfrm>
        </p:spPr>
        <p:txBody>
          <a:bodyPr anchor="ctr">
            <a:normAutofit/>
          </a:bodyPr>
          <a:lstStyle/>
          <a:p>
            <a:r>
              <a:rPr lang="en-US" dirty="0"/>
              <a:t>PREDECTIVE ANALYSIS (CLASSIFICATION)</a:t>
            </a:r>
          </a:p>
        </p:txBody>
      </p:sp>
      <p:sp>
        <p:nvSpPr>
          <p:cNvPr id="8" name="Content Placeholder 2">
            <a:extLst>
              <a:ext uri="{FF2B5EF4-FFF2-40B4-BE49-F238E27FC236}">
                <a16:creationId xmlns:a16="http://schemas.microsoft.com/office/drawing/2014/main" id="{EFCC0E64-0E5B-4BA1-BC72-30FA1DE96F29}"/>
              </a:ext>
            </a:extLst>
          </p:cNvPr>
          <p:cNvSpPr>
            <a:spLocks noGrp="1"/>
          </p:cNvSpPr>
          <p:nvPr>
            <p:ph idx="1"/>
          </p:nvPr>
        </p:nvSpPr>
        <p:spPr>
          <a:xfrm>
            <a:off x="838200" y="2061882"/>
            <a:ext cx="10515600" cy="3980144"/>
          </a:xfrm>
        </p:spPr>
        <p:txBody>
          <a:bodyPr>
            <a:normAutofit fontScale="92500" lnSpcReduction="10000"/>
          </a:bodyPr>
          <a:lstStyle/>
          <a:p>
            <a:pPr>
              <a:lnSpc>
                <a:spcPct val="100000"/>
              </a:lnSpc>
              <a:spcBef>
                <a:spcPts val="1400"/>
              </a:spcBef>
              <a:buFont typeface="Wingdings" panose="05000000000000000000" pitchFamily="2" charset="2"/>
              <a:buChar char="v"/>
            </a:pPr>
            <a:r>
              <a:rPr lang="en-US" sz="2800" dirty="0">
                <a:solidFill>
                  <a:schemeClr val="accent2"/>
                </a:solidFill>
                <a:latin typeface="Abadi" panose="020B0604020104020204" pitchFamily="34" charset="0"/>
              </a:rPr>
              <a:t>We loaded the data using </a:t>
            </a:r>
            <a:r>
              <a:rPr lang="en-US" sz="2800" dirty="0" err="1">
                <a:solidFill>
                  <a:schemeClr val="accent2"/>
                </a:solidFill>
                <a:latin typeface="Abadi" panose="020B0604020104020204" pitchFamily="34" charset="0"/>
              </a:rPr>
              <a:t>numpy</a:t>
            </a:r>
            <a:r>
              <a:rPr lang="en-US" sz="2800" dirty="0">
                <a:solidFill>
                  <a:schemeClr val="accent2"/>
                </a:solidFill>
                <a:latin typeface="Abadi" panose="020B0604020104020204" pitchFamily="34" charset="0"/>
              </a:rPr>
              <a:t> and pandas, transformed the data, split our data into training and testing.</a:t>
            </a:r>
          </a:p>
          <a:p>
            <a:pPr>
              <a:lnSpc>
                <a:spcPct val="100000"/>
              </a:lnSpc>
              <a:spcBef>
                <a:spcPts val="1400"/>
              </a:spcBef>
              <a:buFont typeface="Wingdings" panose="05000000000000000000" pitchFamily="2" charset="2"/>
              <a:buChar char="v"/>
            </a:pPr>
            <a:r>
              <a:rPr lang="en-US" sz="2800" dirty="0">
                <a:solidFill>
                  <a:schemeClr val="accent2"/>
                </a:solidFill>
                <a:latin typeface="Abadi" panose="020B0604020104020204" pitchFamily="34" charset="0"/>
              </a:rPr>
              <a:t>We built different machine learning models and tune different hyperparameters using </a:t>
            </a:r>
            <a:r>
              <a:rPr lang="en-US" sz="2800" dirty="0" err="1">
                <a:solidFill>
                  <a:schemeClr val="accent2"/>
                </a:solidFill>
                <a:latin typeface="Abadi" panose="020B0604020104020204" pitchFamily="34" charset="0"/>
              </a:rPr>
              <a:t>GridSearchCV</a:t>
            </a:r>
            <a:r>
              <a:rPr lang="en-US" sz="2800" dirty="0">
                <a:solidFill>
                  <a:schemeClr val="accent2"/>
                </a:solidFill>
                <a:latin typeface="Abadi" panose="020B0604020104020204" pitchFamily="34" charset="0"/>
              </a:rPr>
              <a:t>.</a:t>
            </a:r>
          </a:p>
          <a:p>
            <a:pPr>
              <a:lnSpc>
                <a:spcPct val="100000"/>
              </a:lnSpc>
              <a:spcBef>
                <a:spcPts val="1400"/>
              </a:spcBef>
              <a:buFont typeface="Wingdings" panose="05000000000000000000" pitchFamily="2" charset="2"/>
              <a:buChar char="v"/>
            </a:pPr>
            <a:r>
              <a:rPr lang="en-US" sz="2800" dirty="0">
                <a:solidFill>
                  <a:schemeClr val="accent2"/>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buFont typeface="Wingdings" panose="05000000000000000000" pitchFamily="2" charset="2"/>
              <a:buChar char="v"/>
            </a:pPr>
            <a:r>
              <a:rPr lang="en-US" sz="2800" dirty="0">
                <a:solidFill>
                  <a:schemeClr val="accent2"/>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1"/>
                </a:solidFill>
                <a:latin typeface="Abadi" panose="020B0604020104020204" pitchFamily="34" charset="0"/>
              </a:rPr>
              <a:t>https://github.com/msaqibibm/Applied-Data-Science-Capstone/blob/9312b7ec1bc1d9fda5a43997d39925a316d225b8/spacex_dash_app.py</a:t>
            </a:r>
          </a:p>
        </p:txBody>
      </p:sp>
    </p:spTree>
    <p:extLst>
      <p:ext uri="{BB962C8B-B14F-4D97-AF65-F5344CB8AC3E}">
        <p14:creationId xmlns:p14="http://schemas.microsoft.com/office/powerpoint/2010/main" val="3517973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RESULTS</a:t>
            </a:r>
          </a:p>
        </p:txBody>
      </p:sp>
      <p:sp>
        <p:nvSpPr>
          <p:cNvPr id="8" name="TextBox 7">
            <a:extLst>
              <a:ext uri="{FF2B5EF4-FFF2-40B4-BE49-F238E27FC236}">
                <a16:creationId xmlns:a16="http://schemas.microsoft.com/office/drawing/2014/main" id="{31F5AE43-BBE2-B51E-517F-CCD4E3ACB440}"/>
              </a:ext>
            </a:extLst>
          </p:cNvPr>
          <p:cNvSpPr txBox="1"/>
          <p:nvPr/>
        </p:nvSpPr>
        <p:spPr>
          <a:xfrm>
            <a:off x="1272988" y="2372300"/>
            <a:ext cx="9036424" cy="2113399"/>
          </a:xfrm>
          <a:prstGeom prst="rect">
            <a:avLst/>
          </a:prstGeom>
          <a:noFill/>
        </p:spPr>
        <p:txBody>
          <a:bodyPr wrap="square">
            <a:spAutoFit/>
          </a:bodyPr>
          <a:lstStyle/>
          <a:p>
            <a:pPr marL="571500" indent="-571500">
              <a:lnSpc>
                <a:spcPct val="100000"/>
              </a:lnSpc>
              <a:spcBef>
                <a:spcPts val="1400"/>
              </a:spcBef>
              <a:buFont typeface="Wingdings" panose="05000000000000000000" pitchFamily="2" charset="2"/>
              <a:buChar char="v"/>
            </a:pPr>
            <a:r>
              <a:rPr lang="en-US" sz="3600" dirty="0">
                <a:solidFill>
                  <a:schemeClr val="accent1"/>
                </a:solidFill>
                <a:latin typeface="Abadi" panose="020B0604020104020204" pitchFamily="34" charset="0"/>
              </a:rPr>
              <a:t>Exploratory data analysis results</a:t>
            </a:r>
          </a:p>
          <a:p>
            <a:pPr marL="571500" indent="-571500">
              <a:lnSpc>
                <a:spcPct val="100000"/>
              </a:lnSpc>
              <a:spcBef>
                <a:spcPts val="1400"/>
              </a:spcBef>
              <a:buFont typeface="Wingdings" panose="05000000000000000000" pitchFamily="2" charset="2"/>
              <a:buChar char="v"/>
            </a:pPr>
            <a:r>
              <a:rPr lang="en-US" sz="3600" dirty="0">
                <a:solidFill>
                  <a:schemeClr val="accent1"/>
                </a:solidFill>
                <a:latin typeface="Abadi" panose="020B0604020104020204" pitchFamily="34" charset="0"/>
              </a:rPr>
              <a:t>Interactive analytics demo in screenshots</a:t>
            </a:r>
          </a:p>
          <a:p>
            <a:pPr marL="571500" indent="-571500">
              <a:lnSpc>
                <a:spcPct val="100000"/>
              </a:lnSpc>
              <a:spcBef>
                <a:spcPts val="1400"/>
              </a:spcBef>
              <a:buFont typeface="Wingdings" panose="05000000000000000000" pitchFamily="2" charset="2"/>
              <a:buChar char="v"/>
            </a:pPr>
            <a:r>
              <a:rPr lang="en-US" sz="3600" dirty="0">
                <a:solidFill>
                  <a:schemeClr val="accent1"/>
                </a:solidFill>
                <a:latin typeface="Abadi" panose="020B0604020104020204" pitchFamily="34" charset="0"/>
              </a:rPr>
              <a:t>Predictive analysis results</a:t>
            </a:r>
          </a:p>
        </p:txBody>
      </p:sp>
    </p:spTree>
    <p:extLst>
      <p:ext uri="{BB962C8B-B14F-4D97-AF65-F5344CB8AC3E}">
        <p14:creationId xmlns:p14="http://schemas.microsoft.com/office/powerpoint/2010/main" val="2161130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r>
              <a:rPr lang="en-US" dirty="0"/>
              <a:t>FLIGHT NUMBER VS LAUNCH SITE</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10230702" cy="4351338"/>
          </a:xfrm>
        </p:spPr>
        <p:txBody>
          <a:bodyPr>
            <a:normAutofit/>
          </a:bodyPr>
          <a:lstStyle/>
          <a:p>
            <a:pPr>
              <a:lnSpc>
                <a:spcPct val="100000"/>
              </a:lnSpc>
              <a:spcBef>
                <a:spcPts val="1400"/>
              </a:spcBef>
              <a:buFont typeface="Wingdings" panose="05000000000000000000" pitchFamily="2" charset="2"/>
              <a:buChar char="v"/>
            </a:pPr>
            <a:r>
              <a:rPr lang="en-US" sz="2400" dirty="0">
                <a:solidFill>
                  <a:schemeClr val="accent2"/>
                </a:solidFill>
                <a:latin typeface="Abadi" panose="020B0604020104020204" pitchFamily="34" charset="0"/>
              </a:rPr>
              <a:t>From the plot, we found that the larger the flight amount at a launch site, the greater the success rate at a launch site.</a:t>
            </a:r>
          </a:p>
          <a:p>
            <a:pPr marL="0" indent="0">
              <a:lnSpc>
                <a:spcPct val="100000"/>
              </a:lnSpc>
              <a:spcBef>
                <a:spcPts val="1400"/>
              </a:spcBef>
              <a:buNone/>
            </a:pPr>
            <a:endParaRPr lang="en-US" sz="2400" dirty="0">
              <a:solidFill>
                <a:schemeClr val="accent2"/>
              </a:solidFill>
              <a:latin typeface="Abadi" panose="020B0604020104020204" pitchFamily="34" charset="0"/>
            </a:endParaRPr>
          </a:p>
          <a:p>
            <a:pPr marL="0" indent="0">
              <a:lnSpc>
                <a:spcPct val="100000"/>
              </a:lnSpc>
              <a:spcBef>
                <a:spcPts val="1400"/>
              </a:spcBef>
              <a:buNone/>
            </a:pPr>
            <a:endParaRPr lang="en-US" sz="2400" dirty="0">
              <a:solidFill>
                <a:schemeClr val="accent2"/>
              </a:solidFill>
              <a:latin typeface="Abadi" panose="020B0604020104020204" pitchFamily="34" charset="0"/>
            </a:endParaRPr>
          </a:p>
        </p:txBody>
      </p:sp>
      <p:pic>
        <p:nvPicPr>
          <p:cNvPr id="8" name="Picture 7">
            <a:extLst>
              <a:ext uri="{FF2B5EF4-FFF2-40B4-BE49-F238E27FC236}">
                <a16:creationId xmlns:a16="http://schemas.microsoft.com/office/drawing/2014/main" id="{7380E4BB-6FB7-2873-B7B0-612319AD05B7}"/>
              </a:ext>
            </a:extLst>
          </p:cNvPr>
          <p:cNvPicPr>
            <a:picLocks noChangeAspect="1"/>
          </p:cNvPicPr>
          <p:nvPr/>
        </p:nvPicPr>
        <p:blipFill rotWithShape="1">
          <a:blip r:embed="rId2"/>
          <a:srcRect l="13750" t="21947" r="11030" b="23909"/>
          <a:stretch/>
        </p:blipFill>
        <p:spPr>
          <a:xfrm>
            <a:off x="1147482" y="2600512"/>
            <a:ext cx="9170894" cy="3711388"/>
          </a:xfrm>
          <a:prstGeom prst="rect">
            <a:avLst/>
          </a:prstGeom>
        </p:spPr>
      </p:pic>
    </p:spTree>
    <p:extLst>
      <p:ext uri="{BB962C8B-B14F-4D97-AF65-F5344CB8AC3E}">
        <p14:creationId xmlns:p14="http://schemas.microsoft.com/office/powerpoint/2010/main" val="647271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80E-6C11-6EB4-F33B-7EC8949F068A}"/>
              </a:ext>
            </a:extLst>
          </p:cNvPr>
          <p:cNvSpPr>
            <a:spLocks noGrp="1"/>
          </p:cNvSpPr>
          <p:nvPr>
            <p:ph type="title"/>
          </p:nvPr>
        </p:nvSpPr>
        <p:spPr>
          <a:xfrm>
            <a:off x="838200" y="717176"/>
            <a:ext cx="10515600" cy="973512"/>
          </a:xfrm>
        </p:spPr>
        <p:txBody>
          <a:bodyPr/>
          <a:lstStyle/>
          <a:p>
            <a:pPr algn="ctr"/>
            <a:r>
              <a:rPr lang="en-US" dirty="0"/>
              <a:t>PAYLOAD VS LAUNCH SITE </a:t>
            </a:r>
          </a:p>
        </p:txBody>
      </p:sp>
      <p:cxnSp>
        <p:nvCxnSpPr>
          <p:cNvPr id="4" name="Straight Connector 3">
            <a:extLst>
              <a:ext uri="{FF2B5EF4-FFF2-40B4-BE49-F238E27FC236}">
                <a16:creationId xmlns:a16="http://schemas.microsoft.com/office/drawing/2014/main" id="{CECF3D5C-B547-44F2-AF7D-488EAC06AEBB}"/>
              </a:ext>
            </a:extLst>
          </p:cNvPr>
          <p:cNvCxnSpPr/>
          <p:nvPr/>
        </p:nvCxnSpPr>
        <p:spPr>
          <a:xfrm>
            <a:off x="838200" y="1690688"/>
            <a:ext cx="10515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C71C026-85EF-8433-5017-8DFD3F76C3FE}"/>
              </a:ext>
            </a:extLst>
          </p:cNvPr>
          <p:cNvPicPr>
            <a:picLocks noChangeAspect="1"/>
          </p:cNvPicPr>
          <p:nvPr/>
        </p:nvPicPr>
        <p:blipFill rotWithShape="1">
          <a:blip r:embed="rId2"/>
          <a:srcRect l="13751" t="15146" r="10146" b="29402"/>
          <a:stretch/>
        </p:blipFill>
        <p:spPr>
          <a:xfrm>
            <a:off x="1456763" y="2339790"/>
            <a:ext cx="9278473" cy="3801034"/>
          </a:xfrm>
          <a:prstGeom prst="rect">
            <a:avLst/>
          </a:prstGeom>
        </p:spPr>
      </p:pic>
    </p:spTree>
    <p:extLst>
      <p:ext uri="{BB962C8B-B14F-4D97-AF65-F5344CB8AC3E}">
        <p14:creationId xmlns:p14="http://schemas.microsoft.com/office/powerpoint/2010/main" val="2343528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SUCCESS RATE VS ORBIT TYPE</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838200" y="1690688"/>
            <a:ext cx="3442448" cy="1454230"/>
          </a:xfrm>
        </p:spPr>
        <p:txBody>
          <a:bodyPr>
            <a:normAutofit/>
          </a:bodyPr>
          <a:lstStyle/>
          <a:p>
            <a:pPr>
              <a:spcBef>
                <a:spcPts val="1400"/>
              </a:spcBef>
            </a:pPr>
            <a:r>
              <a:rPr lang="en-US" sz="2400" dirty="0">
                <a:solidFill>
                  <a:schemeClr val="accent2"/>
                </a:solidFill>
                <a:latin typeface="Abadi" panose="020B0604020104020204" pitchFamily="34" charset="0"/>
              </a:rPr>
              <a:t>From the plot, we can see that ES-L1, GEO, HEO, SSO, VLEO had the most success rate.</a:t>
            </a:r>
          </a:p>
        </p:txBody>
      </p:sp>
      <p:pic>
        <p:nvPicPr>
          <p:cNvPr id="8" name="Picture 7">
            <a:extLst>
              <a:ext uri="{FF2B5EF4-FFF2-40B4-BE49-F238E27FC236}">
                <a16:creationId xmlns:a16="http://schemas.microsoft.com/office/drawing/2014/main" id="{09D658FE-289F-EEE7-F281-5E2E6A80B782}"/>
              </a:ext>
            </a:extLst>
          </p:cNvPr>
          <p:cNvPicPr>
            <a:picLocks noChangeAspect="1"/>
          </p:cNvPicPr>
          <p:nvPr/>
        </p:nvPicPr>
        <p:blipFill rotWithShape="1">
          <a:blip r:embed="rId2"/>
          <a:srcRect l="16470" t="28225" r="11323" b="5302"/>
          <a:stretch/>
        </p:blipFill>
        <p:spPr>
          <a:xfrm>
            <a:off x="6096000" y="1690688"/>
            <a:ext cx="5145741" cy="2663371"/>
          </a:xfrm>
          <a:prstGeom prst="rect">
            <a:avLst/>
          </a:prstGeom>
        </p:spPr>
      </p:pic>
      <p:pic>
        <p:nvPicPr>
          <p:cNvPr id="10" name="Picture 9">
            <a:extLst>
              <a:ext uri="{FF2B5EF4-FFF2-40B4-BE49-F238E27FC236}">
                <a16:creationId xmlns:a16="http://schemas.microsoft.com/office/drawing/2014/main" id="{C24B3D92-52EB-6054-4DD3-A7C7EEFD48F7}"/>
              </a:ext>
            </a:extLst>
          </p:cNvPr>
          <p:cNvPicPr>
            <a:picLocks noChangeAspect="1"/>
          </p:cNvPicPr>
          <p:nvPr/>
        </p:nvPicPr>
        <p:blipFill rotWithShape="1">
          <a:blip r:embed="rId3"/>
          <a:srcRect l="15147" t="26655" r="16177" b="11880"/>
          <a:stretch/>
        </p:blipFill>
        <p:spPr>
          <a:xfrm>
            <a:off x="519958" y="3713082"/>
            <a:ext cx="5192924" cy="2613026"/>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FLIGHT NUMBER VS ORBIT TYPE </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699247" y="1825625"/>
            <a:ext cx="10654553" cy="1007222"/>
          </a:xfrm>
        </p:spPr>
        <p:txBody>
          <a:bodyPr>
            <a:normAutofit/>
          </a:bodyPr>
          <a:lstStyle/>
          <a:p>
            <a:pPr algn="just">
              <a:lnSpc>
                <a:spcPct val="100000"/>
              </a:lnSpc>
              <a:spcBef>
                <a:spcPts val="1400"/>
              </a:spcBef>
            </a:pPr>
            <a:r>
              <a:rPr lang="en-US" sz="2000" dirty="0">
                <a:solidFill>
                  <a:schemeClr val="accent2"/>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pic>
        <p:nvPicPr>
          <p:cNvPr id="8" name="Picture 7">
            <a:extLst>
              <a:ext uri="{FF2B5EF4-FFF2-40B4-BE49-F238E27FC236}">
                <a16:creationId xmlns:a16="http://schemas.microsoft.com/office/drawing/2014/main" id="{4C4D019F-ADAB-2A66-BC72-62DD242868B2}"/>
              </a:ext>
            </a:extLst>
          </p:cNvPr>
          <p:cNvPicPr>
            <a:picLocks noChangeAspect="1"/>
          </p:cNvPicPr>
          <p:nvPr/>
        </p:nvPicPr>
        <p:blipFill rotWithShape="1">
          <a:blip r:embed="rId2"/>
          <a:srcRect l="15000" t="26609" r="11029" b="23124"/>
          <a:stretch/>
        </p:blipFill>
        <p:spPr>
          <a:xfrm>
            <a:off x="1517276" y="2832847"/>
            <a:ext cx="9018494" cy="3445622"/>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200" dirty="0">
                <a:solidFill>
                  <a:schemeClr val="accent2"/>
                </a:solidFill>
              </a:rPr>
              <a:t>Executive Summary</a:t>
            </a:r>
          </a:p>
          <a:p>
            <a:r>
              <a:rPr lang="en-US" sz="2200" dirty="0">
                <a:solidFill>
                  <a:schemeClr val="accent2"/>
                </a:solidFill>
              </a:rPr>
              <a:t>Introduction</a:t>
            </a:r>
          </a:p>
          <a:p>
            <a:r>
              <a:rPr lang="en-US" sz="2200" dirty="0">
                <a:solidFill>
                  <a:schemeClr val="accent2"/>
                </a:solidFill>
              </a:rPr>
              <a:t>Methodology</a:t>
            </a:r>
          </a:p>
          <a:p>
            <a:r>
              <a:rPr lang="en-US" sz="2200" dirty="0">
                <a:solidFill>
                  <a:schemeClr val="accent2"/>
                </a:solidFill>
              </a:rPr>
              <a:t>Results</a:t>
            </a:r>
          </a:p>
          <a:p>
            <a:pPr lvl="1"/>
            <a:r>
              <a:rPr lang="en-US" sz="1800" dirty="0">
                <a:solidFill>
                  <a:schemeClr val="accent2"/>
                </a:solidFill>
              </a:rPr>
              <a:t>Visualization – Charts</a:t>
            </a:r>
          </a:p>
          <a:p>
            <a:pPr lvl="1"/>
            <a:r>
              <a:rPr lang="en-US" sz="1800" dirty="0">
                <a:solidFill>
                  <a:schemeClr val="accent2"/>
                </a:solidFill>
              </a:rPr>
              <a:t>Dashboard</a:t>
            </a:r>
          </a:p>
          <a:p>
            <a:r>
              <a:rPr lang="en-US" sz="2200" dirty="0">
                <a:solidFill>
                  <a:schemeClr val="accent2"/>
                </a:solidFill>
              </a:rPr>
              <a:t>Discussion</a:t>
            </a:r>
          </a:p>
          <a:p>
            <a:pPr lvl="1"/>
            <a:r>
              <a:rPr lang="en-US" sz="1800" dirty="0">
                <a:solidFill>
                  <a:schemeClr val="accent2"/>
                </a:solidFill>
              </a:rPr>
              <a:t>Findings &amp; Implications</a:t>
            </a:r>
          </a:p>
          <a:p>
            <a:r>
              <a:rPr lang="en-US" sz="2200" dirty="0">
                <a:solidFill>
                  <a:schemeClr val="accent2"/>
                </a:solidFill>
              </a:rPr>
              <a:t>Conclusion</a:t>
            </a:r>
          </a:p>
          <a:p>
            <a:r>
              <a:rPr lang="en-US" sz="2200" dirty="0">
                <a:solidFill>
                  <a:schemeClr val="accent2"/>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9932528" cy="1325563"/>
          </a:xfrm>
        </p:spPr>
        <p:txBody>
          <a:bodyPr anchor="ctr">
            <a:normAutofit/>
          </a:bodyPr>
          <a:lstStyle/>
          <a:p>
            <a:pPr algn="ctr"/>
            <a:r>
              <a:rPr lang="en-US" dirty="0"/>
              <a:t>PAY LOAD VS ORBIT TYPE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17177" y="1482202"/>
            <a:ext cx="10489276" cy="749039"/>
          </a:xfrm>
        </p:spPr>
        <p:txBody>
          <a:bodyPr>
            <a:normAutofit lnSpcReduction="10000"/>
          </a:bodyPr>
          <a:lstStyle/>
          <a:p>
            <a:pPr>
              <a:lnSpc>
                <a:spcPct val="100000"/>
              </a:lnSpc>
              <a:spcBef>
                <a:spcPts val="1400"/>
              </a:spcBef>
              <a:buFont typeface="Wingdings" panose="05000000000000000000" pitchFamily="2" charset="2"/>
              <a:buChar char="v"/>
            </a:pPr>
            <a:r>
              <a:rPr lang="en-US" sz="2200" dirty="0">
                <a:solidFill>
                  <a:schemeClr val="accent2"/>
                </a:solidFill>
                <a:latin typeface="Abadi" panose="020B0604020104020204" pitchFamily="34" charset="0"/>
              </a:rPr>
              <a:t>We can observe that with heavy payloads, the successful landing are more for PO, LEO and ISS orbits.</a:t>
            </a:r>
          </a:p>
        </p:txBody>
      </p:sp>
      <p:pic>
        <p:nvPicPr>
          <p:cNvPr id="5" name="Picture 4">
            <a:extLst>
              <a:ext uri="{FF2B5EF4-FFF2-40B4-BE49-F238E27FC236}">
                <a16:creationId xmlns:a16="http://schemas.microsoft.com/office/drawing/2014/main" id="{2D8BCF29-DA86-DA9F-661B-94E69C734FD6}"/>
              </a:ext>
            </a:extLst>
          </p:cNvPr>
          <p:cNvPicPr>
            <a:picLocks noChangeAspect="1"/>
          </p:cNvPicPr>
          <p:nvPr/>
        </p:nvPicPr>
        <p:blipFill rotWithShape="1">
          <a:blip r:embed="rId2"/>
          <a:srcRect l="18533" t="12531" r="15294" b="8738"/>
          <a:stretch/>
        </p:blipFill>
        <p:spPr>
          <a:xfrm>
            <a:off x="1823460" y="2231241"/>
            <a:ext cx="8503881" cy="4243708"/>
          </a:xfrm>
          <a:prstGeom prst="rect">
            <a:avLst/>
          </a:prstGeom>
        </p:spPr>
      </p:pic>
    </p:spTree>
    <p:extLst>
      <p:ext uri="{BB962C8B-B14F-4D97-AF65-F5344CB8AC3E}">
        <p14:creationId xmlns:p14="http://schemas.microsoft.com/office/powerpoint/2010/main" val="3078551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dirty="0"/>
              <a:t>LAUNCH SUCCESS YEARLY TREND</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324" y="1442346"/>
            <a:ext cx="10525371" cy="749039"/>
          </a:xfrm>
        </p:spPr>
        <p:txBody>
          <a:bodyPr>
            <a:normAutofit/>
          </a:bodyPr>
          <a:lstStyle/>
          <a:p>
            <a:pPr>
              <a:spcBef>
                <a:spcPts val="1400"/>
              </a:spcBef>
              <a:buFont typeface="Wingdings" panose="05000000000000000000" pitchFamily="2" charset="2"/>
              <a:buChar char="v"/>
            </a:pPr>
            <a:r>
              <a:rPr lang="en-US" sz="2200" dirty="0">
                <a:solidFill>
                  <a:schemeClr val="accent2"/>
                </a:solidFill>
                <a:latin typeface="Abadi" panose="020B0604020104020204" pitchFamily="34" charset="0"/>
              </a:rPr>
              <a:t>From the plot, we can observe that success rate since 2013 kept on increasing till 2020.</a:t>
            </a:r>
          </a:p>
        </p:txBody>
      </p:sp>
      <p:pic>
        <p:nvPicPr>
          <p:cNvPr id="5" name="Picture 4">
            <a:extLst>
              <a:ext uri="{FF2B5EF4-FFF2-40B4-BE49-F238E27FC236}">
                <a16:creationId xmlns:a16="http://schemas.microsoft.com/office/drawing/2014/main" id="{3E665ED6-C2B2-A5DD-7EE6-25146B6705BE}"/>
              </a:ext>
            </a:extLst>
          </p:cNvPr>
          <p:cNvPicPr>
            <a:picLocks noChangeAspect="1"/>
          </p:cNvPicPr>
          <p:nvPr/>
        </p:nvPicPr>
        <p:blipFill rotWithShape="1">
          <a:blip r:embed="rId2"/>
          <a:srcRect l="19412" t="13577" r="20294" b="17108"/>
          <a:stretch/>
        </p:blipFill>
        <p:spPr>
          <a:xfrm>
            <a:off x="2026490" y="1816865"/>
            <a:ext cx="8282922" cy="4751295"/>
          </a:xfrm>
          <a:prstGeom prst="rect">
            <a:avLst/>
          </a:prstGeom>
        </p:spPr>
      </p:pic>
    </p:spTree>
    <p:extLst>
      <p:ext uri="{BB962C8B-B14F-4D97-AF65-F5344CB8AC3E}">
        <p14:creationId xmlns:p14="http://schemas.microsoft.com/office/powerpoint/2010/main" val="1817399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dirty="0"/>
              <a:t>ALL LAUNCH SITE NAME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324" y="1442346"/>
            <a:ext cx="10525371" cy="749039"/>
          </a:xfrm>
        </p:spPr>
        <p:txBody>
          <a:bodyPr>
            <a:normAutofit/>
          </a:bodyPr>
          <a:lstStyle/>
          <a:p>
            <a:pPr>
              <a:spcBef>
                <a:spcPts val="1400"/>
              </a:spcBef>
            </a:pPr>
            <a:r>
              <a:rPr lang="en-US" sz="2000" dirty="0">
                <a:solidFill>
                  <a:schemeClr val="accent2"/>
                </a:solidFill>
                <a:latin typeface="Abadi" panose="020B0604020104020204" pitchFamily="34" charset="0"/>
              </a:rPr>
              <a:t>We used the key word </a:t>
            </a:r>
            <a:r>
              <a:rPr lang="en-US" sz="2000" b="1" dirty="0">
                <a:solidFill>
                  <a:schemeClr val="accent2"/>
                </a:solidFill>
                <a:latin typeface="Abadi" panose="020B0604020104020204" pitchFamily="34" charset="0"/>
              </a:rPr>
              <a:t>DISTINCT</a:t>
            </a:r>
            <a:r>
              <a:rPr lang="en-US" sz="2000" dirty="0">
                <a:solidFill>
                  <a:schemeClr val="accent2"/>
                </a:solidFill>
                <a:latin typeface="Abadi" panose="020B0604020104020204" pitchFamily="34" charset="0"/>
              </a:rPr>
              <a:t> to show only unique launch sites from the SpaceX data.</a:t>
            </a:r>
          </a:p>
        </p:txBody>
      </p:sp>
      <p:pic>
        <p:nvPicPr>
          <p:cNvPr id="6" name="Picture 5">
            <a:extLst>
              <a:ext uri="{FF2B5EF4-FFF2-40B4-BE49-F238E27FC236}">
                <a16:creationId xmlns:a16="http://schemas.microsoft.com/office/drawing/2014/main" id="{AA222B2F-3AF7-7753-889F-E9941257A3B7}"/>
              </a:ext>
            </a:extLst>
          </p:cNvPr>
          <p:cNvPicPr>
            <a:picLocks noChangeAspect="1"/>
          </p:cNvPicPr>
          <p:nvPr/>
        </p:nvPicPr>
        <p:blipFill rotWithShape="1">
          <a:blip r:embed="rId2"/>
          <a:srcRect l="16912" t="27440" r="28970" b="41434"/>
          <a:stretch/>
        </p:blipFill>
        <p:spPr>
          <a:xfrm>
            <a:off x="608390" y="2191385"/>
            <a:ext cx="10975220" cy="3549052"/>
          </a:xfrm>
          <a:prstGeom prst="rect">
            <a:avLst/>
          </a:prstGeom>
        </p:spPr>
      </p:pic>
    </p:spTree>
    <p:extLst>
      <p:ext uri="{BB962C8B-B14F-4D97-AF65-F5344CB8AC3E}">
        <p14:creationId xmlns:p14="http://schemas.microsoft.com/office/powerpoint/2010/main" val="157795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dirty="0"/>
              <a:t>LAUNCH SITE NAMES BEGIN WITH “CCA”</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324" y="1442346"/>
            <a:ext cx="10525371" cy="749039"/>
          </a:xfrm>
        </p:spPr>
        <p:txBody>
          <a:bodyPr>
            <a:normAutofit/>
          </a:bodyPr>
          <a:lstStyle/>
          <a:p>
            <a:pPr>
              <a:buFont typeface="Wingdings" panose="05000000000000000000" pitchFamily="2" charset="2"/>
              <a:buChar char="v"/>
            </a:pPr>
            <a:r>
              <a:rPr lang="en-US" sz="2000" dirty="0">
                <a:solidFill>
                  <a:schemeClr val="accent2"/>
                </a:solidFill>
                <a:latin typeface="Abadi"/>
              </a:rPr>
              <a:t>Launch Site Names Begin with 'CCA'</a:t>
            </a:r>
          </a:p>
        </p:txBody>
      </p:sp>
      <p:pic>
        <p:nvPicPr>
          <p:cNvPr id="5" name="Picture 4">
            <a:extLst>
              <a:ext uri="{FF2B5EF4-FFF2-40B4-BE49-F238E27FC236}">
                <a16:creationId xmlns:a16="http://schemas.microsoft.com/office/drawing/2014/main" id="{5F0B4F1A-2F86-0CA8-7114-73EDBC92EE67}"/>
              </a:ext>
            </a:extLst>
          </p:cNvPr>
          <p:cNvPicPr>
            <a:picLocks noChangeAspect="1"/>
          </p:cNvPicPr>
          <p:nvPr/>
        </p:nvPicPr>
        <p:blipFill rotWithShape="1">
          <a:blip r:embed="rId2"/>
          <a:srcRect l="13670" t="24902" r="24265" b="46926"/>
          <a:stretch/>
        </p:blipFill>
        <p:spPr>
          <a:xfrm>
            <a:off x="742022" y="2191385"/>
            <a:ext cx="10661654" cy="3381880"/>
          </a:xfrm>
          <a:prstGeom prst="rect">
            <a:avLst/>
          </a:prstGeom>
        </p:spPr>
      </p:pic>
    </p:spTree>
    <p:extLst>
      <p:ext uri="{BB962C8B-B14F-4D97-AF65-F5344CB8AC3E}">
        <p14:creationId xmlns:p14="http://schemas.microsoft.com/office/powerpoint/2010/main" val="3569050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dirty="0"/>
              <a:t>TOTAL PAYLOAD MASS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788324" y="1442346"/>
            <a:ext cx="10525371" cy="749039"/>
          </a:xfrm>
        </p:spPr>
        <p:txBody>
          <a:bodyPr>
            <a:normAutofit/>
          </a:bodyPr>
          <a:lstStyle/>
          <a:p>
            <a:pPr>
              <a:lnSpc>
                <a:spcPct val="100000"/>
              </a:lnSpc>
              <a:spcBef>
                <a:spcPts val="1400"/>
              </a:spcBef>
            </a:pPr>
            <a:r>
              <a:rPr lang="en-US" sz="1800" dirty="0">
                <a:solidFill>
                  <a:schemeClr val="accent2"/>
                </a:solidFill>
                <a:latin typeface="Abadi" panose="020B0604020104020204" pitchFamily="34" charset="0"/>
              </a:rPr>
              <a:t>We calculated the total payload carried by boosters from NASA  using the query below</a:t>
            </a:r>
          </a:p>
        </p:txBody>
      </p:sp>
      <p:pic>
        <p:nvPicPr>
          <p:cNvPr id="8" name="Picture 7">
            <a:extLst>
              <a:ext uri="{FF2B5EF4-FFF2-40B4-BE49-F238E27FC236}">
                <a16:creationId xmlns:a16="http://schemas.microsoft.com/office/drawing/2014/main" id="{C8F45A9F-6083-8468-DA3D-EED0E75930A6}"/>
              </a:ext>
            </a:extLst>
          </p:cNvPr>
          <p:cNvPicPr>
            <a:picLocks noChangeAspect="1"/>
          </p:cNvPicPr>
          <p:nvPr/>
        </p:nvPicPr>
        <p:blipFill rotWithShape="1">
          <a:blip r:embed="rId2"/>
          <a:srcRect l="13670" t="24902" r="52206" b="59644"/>
          <a:stretch/>
        </p:blipFill>
        <p:spPr>
          <a:xfrm>
            <a:off x="1254252" y="3250680"/>
            <a:ext cx="9721586" cy="2475231"/>
          </a:xfrm>
          <a:prstGeom prst="rect">
            <a:avLst/>
          </a:prstGeom>
        </p:spPr>
      </p:pic>
    </p:spTree>
    <p:extLst>
      <p:ext uri="{BB962C8B-B14F-4D97-AF65-F5344CB8AC3E}">
        <p14:creationId xmlns:p14="http://schemas.microsoft.com/office/powerpoint/2010/main" val="3690252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dirty="0"/>
              <a:t>AVERAGE PAYLOAD MASS</a:t>
            </a:r>
          </a:p>
        </p:txBody>
      </p:sp>
      <p:pic>
        <p:nvPicPr>
          <p:cNvPr id="5" name="Picture 4">
            <a:extLst>
              <a:ext uri="{FF2B5EF4-FFF2-40B4-BE49-F238E27FC236}">
                <a16:creationId xmlns:a16="http://schemas.microsoft.com/office/drawing/2014/main" id="{C629E798-6747-18B0-58AA-0B2F86878D81}"/>
              </a:ext>
            </a:extLst>
          </p:cNvPr>
          <p:cNvPicPr>
            <a:picLocks noChangeAspect="1"/>
          </p:cNvPicPr>
          <p:nvPr/>
        </p:nvPicPr>
        <p:blipFill rotWithShape="1">
          <a:blip r:embed="rId2"/>
          <a:srcRect l="16030" t="28225" r="36176" b="54512"/>
          <a:stretch/>
        </p:blipFill>
        <p:spPr>
          <a:xfrm>
            <a:off x="1290917" y="2115671"/>
            <a:ext cx="10241492" cy="3263153"/>
          </a:xfrm>
          <a:prstGeom prst="rect">
            <a:avLst/>
          </a:prstGeom>
        </p:spPr>
      </p:pic>
    </p:spTree>
    <p:extLst>
      <p:ext uri="{BB962C8B-B14F-4D97-AF65-F5344CB8AC3E}">
        <p14:creationId xmlns:p14="http://schemas.microsoft.com/office/powerpoint/2010/main" val="33090947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383051"/>
            <a:ext cx="10865428" cy="1325563"/>
          </a:xfrm>
        </p:spPr>
        <p:txBody>
          <a:bodyPr anchor="ctr">
            <a:normAutofit/>
          </a:bodyPr>
          <a:lstStyle/>
          <a:p>
            <a:pPr algn="ctr"/>
            <a:r>
              <a:rPr lang="en-US" sz="3600" dirty="0"/>
              <a:t>FIRST SUCCESSFUL GROUND  LANDING DATE</a:t>
            </a:r>
          </a:p>
        </p:txBody>
      </p:sp>
      <p:pic>
        <p:nvPicPr>
          <p:cNvPr id="4" name="Picture 3">
            <a:extLst>
              <a:ext uri="{FF2B5EF4-FFF2-40B4-BE49-F238E27FC236}">
                <a16:creationId xmlns:a16="http://schemas.microsoft.com/office/drawing/2014/main" id="{7F6A9A57-E0E0-8CD2-9AAB-0AA6711BDAC1}"/>
              </a:ext>
            </a:extLst>
          </p:cNvPr>
          <p:cNvPicPr>
            <a:picLocks noChangeAspect="1"/>
          </p:cNvPicPr>
          <p:nvPr/>
        </p:nvPicPr>
        <p:blipFill rotWithShape="1">
          <a:blip r:embed="rId2"/>
          <a:srcRect l="28676" t="39210" r="8676" b="27048"/>
          <a:stretch/>
        </p:blipFill>
        <p:spPr>
          <a:xfrm>
            <a:off x="968188" y="1900518"/>
            <a:ext cx="10626721" cy="3675529"/>
          </a:xfrm>
          <a:prstGeom prst="rect">
            <a:avLst/>
          </a:prstGeom>
        </p:spPr>
      </p:pic>
    </p:spTree>
    <p:extLst>
      <p:ext uri="{BB962C8B-B14F-4D97-AF65-F5344CB8AC3E}">
        <p14:creationId xmlns:p14="http://schemas.microsoft.com/office/powerpoint/2010/main" val="1278503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r>
              <a:rPr lang="en-US" sz="3600" dirty="0"/>
              <a:t>SUCCESSFUL DRON SHIP LANDING WITH PAYLOAD BETWEEN 4000 AND 6000</a:t>
            </a:r>
          </a:p>
        </p:txBody>
      </p:sp>
      <p:pic>
        <p:nvPicPr>
          <p:cNvPr id="7" name="Picture 6">
            <a:extLst>
              <a:ext uri="{FF2B5EF4-FFF2-40B4-BE49-F238E27FC236}">
                <a16:creationId xmlns:a16="http://schemas.microsoft.com/office/drawing/2014/main" id="{9FBF9235-C7D9-ED78-BCA3-9FB31912128E}"/>
              </a:ext>
            </a:extLst>
          </p:cNvPr>
          <p:cNvPicPr>
            <a:picLocks noChangeAspect="1"/>
          </p:cNvPicPr>
          <p:nvPr/>
        </p:nvPicPr>
        <p:blipFill rotWithShape="1">
          <a:blip r:embed="rId2"/>
          <a:srcRect l="24853" t="36334" r="23383" b="12399"/>
          <a:stretch/>
        </p:blipFill>
        <p:spPr>
          <a:xfrm>
            <a:off x="1577789" y="1434354"/>
            <a:ext cx="9108140" cy="4823012"/>
          </a:xfrm>
          <a:prstGeom prst="rect">
            <a:avLst/>
          </a:prstGeom>
        </p:spPr>
      </p:pic>
    </p:spTree>
    <p:extLst>
      <p:ext uri="{BB962C8B-B14F-4D97-AF65-F5344CB8AC3E}">
        <p14:creationId xmlns:p14="http://schemas.microsoft.com/office/powerpoint/2010/main" val="1217016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TOTAL NUMBER OF SUCCESSFUL AND FAILURE MISSION OUTCOMES</a:t>
            </a:r>
          </a:p>
        </p:txBody>
      </p:sp>
      <p:pic>
        <p:nvPicPr>
          <p:cNvPr id="6" name="Picture 5">
            <a:extLst>
              <a:ext uri="{FF2B5EF4-FFF2-40B4-BE49-F238E27FC236}">
                <a16:creationId xmlns:a16="http://schemas.microsoft.com/office/drawing/2014/main" id="{BF2F8FE4-EDFC-0FE2-59B9-FCBC6EA45592}"/>
              </a:ext>
            </a:extLst>
          </p:cNvPr>
          <p:cNvPicPr>
            <a:picLocks noChangeAspect="1"/>
          </p:cNvPicPr>
          <p:nvPr/>
        </p:nvPicPr>
        <p:blipFill rotWithShape="1">
          <a:blip r:embed="rId2"/>
          <a:srcRect l="25147" t="35810" r="18088" b="32540"/>
          <a:stretch/>
        </p:blipFill>
        <p:spPr>
          <a:xfrm>
            <a:off x="5755342" y="3818965"/>
            <a:ext cx="5773270" cy="2020701"/>
          </a:xfrm>
          <a:prstGeom prst="rect">
            <a:avLst/>
          </a:prstGeom>
        </p:spPr>
      </p:pic>
      <p:pic>
        <p:nvPicPr>
          <p:cNvPr id="9" name="Picture 8">
            <a:extLst>
              <a:ext uri="{FF2B5EF4-FFF2-40B4-BE49-F238E27FC236}">
                <a16:creationId xmlns:a16="http://schemas.microsoft.com/office/drawing/2014/main" id="{7A3B7BAE-2551-065D-782B-7BB32398EE65}"/>
              </a:ext>
            </a:extLst>
          </p:cNvPr>
          <p:cNvPicPr>
            <a:picLocks noChangeAspect="1"/>
          </p:cNvPicPr>
          <p:nvPr/>
        </p:nvPicPr>
        <p:blipFill rotWithShape="1">
          <a:blip r:embed="rId3"/>
          <a:srcRect l="20882" t="32672" r="39559" b="40649"/>
          <a:stretch/>
        </p:blipFill>
        <p:spPr>
          <a:xfrm>
            <a:off x="1272988" y="3818965"/>
            <a:ext cx="3908612" cy="1828800"/>
          </a:xfrm>
          <a:prstGeom prst="rect">
            <a:avLst/>
          </a:prstGeom>
        </p:spPr>
      </p:pic>
      <p:pic>
        <p:nvPicPr>
          <p:cNvPr id="11" name="Picture 10">
            <a:extLst>
              <a:ext uri="{FF2B5EF4-FFF2-40B4-BE49-F238E27FC236}">
                <a16:creationId xmlns:a16="http://schemas.microsoft.com/office/drawing/2014/main" id="{83DC6BFC-A6F6-B45B-9567-7F8E80C4C3F7}"/>
              </a:ext>
            </a:extLst>
          </p:cNvPr>
          <p:cNvPicPr>
            <a:picLocks noChangeAspect="1"/>
          </p:cNvPicPr>
          <p:nvPr/>
        </p:nvPicPr>
        <p:blipFill rotWithShape="1">
          <a:blip r:embed="rId4"/>
          <a:srcRect l="20441" t="31887" r="8089" b="38634"/>
          <a:stretch/>
        </p:blipFill>
        <p:spPr>
          <a:xfrm>
            <a:off x="1272988" y="1583111"/>
            <a:ext cx="10130688" cy="2020701"/>
          </a:xfrm>
          <a:prstGeom prst="rect">
            <a:avLst/>
          </a:prstGeom>
        </p:spPr>
      </p:pic>
    </p:spTree>
    <p:extLst>
      <p:ext uri="{BB962C8B-B14F-4D97-AF65-F5344CB8AC3E}">
        <p14:creationId xmlns:p14="http://schemas.microsoft.com/office/powerpoint/2010/main" val="1417720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BOOSTERS CARRIED MAXIMUM PAYLOAD</a:t>
            </a:r>
          </a:p>
        </p:txBody>
      </p:sp>
      <p:sp>
        <p:nvSpPr>
          <p:cNvPr id="4" name="TextBox 3">
            <a:extLst>
              <a:ext uri="{FF2B5EF4-FFF2-40B4-BE49-F238E27FC236}">
                <a16:creationId xmlns:a16="http://schemas.microsoft.com/office/drawing/2014/main" id="{C090ED2C-3E2B-3A33-09E9-8242B301FC35}"/>
              </a:ext>
            </a:extLst>
          </p:cNvPr>
          <p:cNvSpPr txBox="1"/>
          <p:nvPr/>
        </p:nvSpPr>
        <p:spPr>
          <a:xfrm>
            <a:off x="735106" y="1583111"/>
            <a:ext cx="3567953" cy="1477328"/>
          </a:xfrm>
          <a:prstGeom prst="rect">
            <a:avLst/>
          </a:prstGeom>
          <a:noFill/>
        </p:spPr>
        <p:txBody>
          <a:bodyPr wrap="square">
            <a:spAutoFit/>
          </a:bodyPr>
          <a:lstStyle/>
          <a:p>
            <a:pPr marL="285750" indent="-285750">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We determined the booster that have carried the maximum payload using a subquery in the </a:t>
            </a:r>
            <a:r>
              <a:rPr lang="en-US" sz="1800" b="1" dirty="0">
                <a:solidFill>
                  <a:schemeClr val="accent2"/>
                </a:solidFill>
                <a:latin typeface="Abadi" panose="020B0604020104020204" pitchFamily="34" charset="0"/>
              </a:rPr>
              <a:t>WHERE</a:t>
            </a:r>
            <a:r>
              <a:rPr lang="en-US" sz="1800" dirty="0">
                <a:solidFill>
                  <a:schemeClr val="accent2"/>
                </a:solidFill>
                <a:latin typeface="Abadi" panose="020B0604020104020204" pitchFamily="34" charset="0"/>
              </a:rPr>
              <a:t> clause and the </a:t>
            </a:r>
            <a:r>
              <a:rPr lang="en-US" sz="1800" b="1" dirty="0">
                <a:solidFill>
                  <a:schemeClr val="accent2"/>
                </a:solidFill>
                <a:latin typeface="Abadi" panose="020B0604020104020204" pitchFamily="34" charset="0"/>
              </a:rPr>
              <a:t>MAX() </a:t>
            </a:r>
            <a:r>
              <a:rPr lang="en-US" sz="1800" dirty="0">
                <a:solidFill>
                  <a:schemeClr val="accent2"/>
                </a:solidFill>
                <a:latin typeface="Abadi" panose="020B0604020104020204" pitchFamily="34" charset="0"/>
              </a:rPr>
              <a:t>function.</a:t>
            </a:r>
          </a:p>
        </p:txBody>
      </p:sp>
      <p:pic>
        <p:nvPicPr>
          <p:cNvPr id="7" name="Picture 6">
            <a:extLst>
              <a:ext uri="{FF2B5EF4-FFF2-40B4-BE49-F238E27FC236}">
                <a16:creationId xmlns:a16="http://schemas.microsoft.com/office/drawing/2014/main" id="{D4D30F1E-EA9C-258C-83D5-EB424F12DD27}"/>
              </a:ext>
            </a:extLst>
          </p:cNvPr>
          <p:cNvPicPr>
            <a:picLocks noChangeAspect="1"/>
          </p:cNvPicPr>
          <p:nvPr/>
        </p:nvPicPr>
        <p:blipFill rotWithShape="1">
          <a:blip r:embed="rId2"/>
          <a:srcRect l="14559" t="26132" r="40441" b="8738"/>
          <a:stretch/>
        </p:blipFill>
        <p:spPr>
          <a:xfrm>
            <a:off x="4643718" y="1583111"/>
            <a:ext cx="6400800" cy="4674255"/>
          </a:xfrm>
          <a:prstGeom prst="rect">
            <a:avLst/>
          </a:prstGeom>
        </p:spPr>
      </p:pic>
    </p:spTree>
    <p:extLst>
      <p:ext uri="{BB962C8B-B14F-4D97-AF65-F5344CB8AC3E}">
        <p14:creationId xmlns:p14="http://schemas.microsoft.com/office/powerpoint/2010/main" val="1097278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8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dirty="0"/>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630528"/>
            <a:ext cx="7068725" cy="4660543"/>
          </a:xfrm>
        </p:spPr>
        <p:txBody>
          <a:bodyPr>
            <a:normAutofit fontScale="92500" lnSpcReduction="20000"/>
          </a:bodyPr>
          <a:lstStyle/>
          <a:p>
            <a:pPr>
              <a:lnSpc>
                <a:spcPct val="100000"/>
              </a:lnSpc>
              <a:spcBef>
                <a:spcPts val="1400"/>
              </a:spcBef>
            </a:pPr>
            <a:r>
              <a:rPr lang="en-US" sz="2200" dirty="0">
                <a:solidFill>
                  <a:schemeClr val="accent2"/>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2"/>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2"/>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2"/>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2"/>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2"/>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2"/>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2"/>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2"/>
                </a:solidFill>
                <a:latin typeface="Abadi" panose="020B0604020104020204" pitchFamily="34" charset="0"/>
              </a:rPr>
              <a:t>Summary of all results</a:t>
            </a:r>
            <a:endParaRPr lang="en-US" sz="1800" dirty="0">
              <a:solidFill>
                <a:schemeClr val="accent2"/>
              </a:solidFill>
              <a:latin typeface="Abadi" panose="020B0604020104020204" pitchFamily="34" charset="0"/>
            </a:endParaRPr>
          </a:p>
          <a:p>
            <a:pPr lvl="1">
              <a:lnSpc>
                <a:spcPct val="100000"/>
              </a:lnSpc>
              <a:spcBef>
                <a:spcPts val="1400"/>
              </a:spcBef>
              <a:buFontTx/>
              <a:buChar char="-"/>
            </a:pPr>
            <a:r>
              <a:rPr lang="en-US" sz="1800" dirty="0">
                <a:solidFill>
                  <a:schemeClr val="accent2"/>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2"/>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2"/>
                </a:solidFill>
                <a:latin typeface="Abadi" panose="020B0604020104020204" pitchFamily="34" charset="0"/>
              </a:rPr>
              <a:t>Predictive Analytics result</a:t>
            </a:r>
          </a:p>
          <a:p>
            <a:endParaRPr lang="en-US" sz="2200" dirty="0">
              <a:solidFill>
                <a:schemeClr val="accent2"/>
              </a:solidFill>
            </a:endParaRP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2015 LAUNCH RECORD</a:t>
            </a:r>
          </a:p>
        </p:txBody>
      </p:sp>
      <p:sp>
        <p:nvSpPr>
          <p:cNvPr id="4" name="TextBox 3">
            <a:extLst>
              <a:ext uri="{FF2B5EF4-FFF2-40B4-BE49-F238E27FC236}">
                <a16:creationId xmlns:a16="http://schemas.microsoft.com/office/drawing/2014/main" id="{C090ED2C-3E2B-3A33-09E9-8242B301FC35}"/>
              </a:ext>
            </a:extLst>
          </p:cNvPr>
          <p:cNvSpPr txBox="1"/>
          <p:nvPr/>
        </p:nvSpPr>
        <p:spPr>
          <a:xfrm>
            <a:off x="735106" y="1583111"/>
            <a:ext cx="10668570" cy="584775"/>
          </a:xfrm>
          <a:prstGeom prst="rect">
            <a:avLst/>
          </a:prstGeom>
          <a:noFill/>
        </p:spPr>
        <p:txBody>
          <a:bodyPr wrap="square">
            <a:spAutoFit/>
          </a:bodyPr>
          <a:lstStyle/>
          <a:p>
            <a:pPr>
              <a:lnSpc>
                <a:spcPct val="100000"/>
              </a:lnSpc>
              <a:spcBef>
                <a:spcPts val="1400"/>
              </a:spcBef>
            </a:pPr>
            <a:r>
              <a:rPr lang="en-US" sz="1600" dirty="0">
                <a:solidFill>
                  <a:schemeClr val="accent2"/>
                </a:solidFill>
                <a:latin typeface="Abadi"/>
              </a:rPr>
              <a:t>We used a combinations of the </a:t>
            </a:r>
            <a:r>
              <a:rPr lang="en-US" sz="1600" b="1" dirty="0">
                <a:solidFill>
                  <a:schemeClr val="accent2"/>
                </a:solidFill>
                <a:latin typeface="Abadi"/>
              </a:rPr>
              <a:t>WHERE</a:t>
            </a:r>
            <a:r>
              <a:rPr lang="en-US" sz="1600" dirty="0">
                <a:solidFill>
                  <a:schemeClr val="accent2"/>
                </a:solidFill>
                <a:latin typeface="Abadi"/>
              </a:rPr>
              <a:t> clause, </a:t>
            </a:r>
            <a:r>
              <a:rPr lang="en-US" sz="1600" b="1" dirty="0">
                <a:solidFill>
                  <a:schemeClr val="accent2"/>
                </a:solidFill>
                <a:latin typeface="Abadi"/>
              </a:rPr>
              <a:t>LIKE</a:t>
            </a:r>
            <a:r>
              <a:rPr lang="en-US" sz="1600" dirty="0">
                <a:solidFill>
                  <a:schemeClr val="accent2"/>
                </a:solidFill>
                <a:latin typeface="Abadi"/>
              </a:rPr>
              <a:t>, </a:t>
            </a:r>
            <a:r>
              <a:rPr lang="en-US" sz="1600" b="1" dirty="0">
                <a:solidFill>
                  <a:schemeClr val="accent2"/>
                </a:solidFill>
                <a:latin typeface="Abadi"/>
              </a:rPr>
              <a:t>AND</a:t>
            </a:r>
            <a:r>
              <a:rPr lang="en-US" sz="1600" dirty="0">
                <a:solidFill>
                  <a:schemeClr val="accent2"/>
                </a:solidFill>
                <a:latin typeface="Abadi"/>
              </a:rPr>
              <a:t>, and </a:t>
            </a:r>
            <a:r>
              <a:rPr lang="en-US" sz="1600" b="1" dirty="0">
                <a:solidFill>
                  <a:schemeClr val="accent2"/>
                </a:solidFill>
                <a:latin typeface="Abadi"/>
              </a:rPr>
              <a:t>BETWEEN</a:t>
            </a:r>
            <a:r>
              <a:rPr lang="en-US" sz="1600" dirty="0">
                <a:solidFill>
                  <a:schemeClr val="accent2"/>
                </a:solidFill>
                <a:latin typeface="Abadi"/>
              </a:rPr>
              <a:t> conditions to filter for failed landing outcomes in drone ship, their booster versions, and launch site names for year 2015</a:t>
            </a:r>
          </a:p>
        </p:txBody>
      </p:sp>
      <p:pic>
        <p:nvPicPr>
          <p:cNvPr id="5" name="Picture 4">
            <a:extLst>
              <a:ext uri="{FF2B5EF4-FFF2-40B4-BE49-F238E27FC236}">
                <a16:creationId xmlns:a16="http://schemas.microsoft.com/office/drawing/2014/main" id="{01A75829-4B40-0568-72CC-DC7C4C599C85}"/>
              </a:ext>
            </a:extLst>
          </p:cNvPr>
          <p:cNvPicPr>
            <a:picLocks noChangeAspect="1"/>
          </p:cNvPicPr>
          <p:nvPr/>
        </p:nvPicPr>
        <p:blipFill rotWithShape="1">
          <a:blip r:embed="rId2"/>
          <a:srcRect l="20294" t="32672" r="10441" b="16062"/>
          <a:stretch/>
        </p:blipFill>
        <p:spPr>
          <a:xfrm>
            <a:off x="1541930" y="2312517"/>
            <a:ext cx="9264284" cy="3855201"/>
          </a:xfrm>
          <a:prstGeom prst="rect">
            <a:avLst/>
          </a:prstGeom>
        </p:spPr>
      </p:pic>
    </p:spTree>
    <p:extLst>
      <p:ext uri="{BB962C8B-B14F-4D97-AF65-F5344CB8AC3E}">
        <p14:creationId xmlns:p14="http://schemas.microsoft.com/office/powerpoint/2010/main" val="357898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RANK LANDING OUTCOMES BETWEEN 04-06-2010 AND 20-03-2017</a:t>
            </a:r>
          </a:p>
        </p:txBody>
      </p:sp>
      <p:sp>
        <p:nvSpPr>
          <p:cNvPr id="4" name="TextBox 3">
            <a:extLst>
              <a:ext uri="{FF2B5EF4-FFF2-40B4-BE49-F238E27FC236}">
                <a16:creationId xmlns:a16="http://schemas.microsoft.com/office/drawing/2014/main" id="{C090ED2C-3E2B-3A33-09E9-8242B301FC35}"/>
              </a:ext>
            </a:extLst>
          </p:cNvPr>
          <p:cNvSpPr txBox="1"/>
          <p:nvPr/>
        </p:nvSpPr>
        <p:spPr>
          <a:xfrm>
            <a:off x="735106" y="1583111"/>
            <a:ext cx="3962400" cy="2487861"/>
          </a:xfrm>
          <a:prstGeom prst="rect">
            <a:avLst/>
          </a:prstGeom>
          <a:noFill/>
        </p:spPr>
        <p:txBody>
          <a:bodyPr wrap="square">
            <a:spAutoFit/>
          </a:bodyPr>
          <a:lstStyle/>
          <a:p>
            <a:pPr>
              <a:spcBef>
                <a:spcPts val="1400"/>
              </a:spcBef>
            </a:pPr>
            <a:r>
              <a:rPr lang="en-US" sz="1600" dirty="0">
                <a:solidFill>
                  <a:schemeClr val="accent2"/>
                </a:solidFill>
                <a:latin typeface="Abadi" panose="020B0604020104020204" pitchFamily="34" charset="0"/>
              </a:rPr>
              <a:t>We selected Landing outcomes and the </a:t>
            </a:r>
            <a:r>
              <a:rPr lang="en-US" sz="1600" b="1" dirty="0">
                <a:solidFill>
                  <a:schemeClr val="accent2"/>
                </a:solidFill>
                <a:latin typeface="Abadi" panose="020B0604020104020204" pitchFamily="34" charset="0"/>
              </a:rPr>
              <a:t>COUNT</a:t>
            </a:r>
            <a:r>
              <a:rPr lang="en-US" sz="1600" dirty="0">
                <a:solidFill>
                  <a:schemeClr val="accent2"/>
                </a:solidFill>
                <a:latin typeface="Abadi" panose="020B0604020104020204" pitchFamily="34" charset="0"/>
              </a:rPr>
              <a:t> of landing outcomes from the data and used the </a:t>
            </a:r>
            <a:r>
              <a:rPr lang="en-US" sz="1600" b="1" dirty="0">
                <a:solidFill>
                  <a:schemeClr val="accent2"/>
                </a:solidFill>
                <a:latin typeface="Abadi" panose="020B0604020104020204" pitchFamily="34" charset="0"/>
              </a:rPr>
              <a:t>WHERE</a:t>
            </a:r>
            <a:r>
              <a:rPr lang="en-US" sz="1600" dirty="0">
                <a:solidFill>
                  <a:schemeClr val="accent2"/>
                </a:solidFill>
                <a:latin typeface="Abadi" panose="020B0604020104020204" pitchFamily="34" charset="0"/>
              </a:rPr>
              <a:t> clause to filter for landing outcomes </a:t>
            </a:r>
            <a:r>
              <a:rPr lang="en-US" sz="1600" b="1" dirty="0">
                <a:solidFill>
                  <a:schemeClr val="accent2"/>
                </a:solidFill>
                <a:latin typeface="Abadi" panose="020B0604020104020204" pitchFamily="34" charset="0"/>
              </a:rPr>
              <a:t>BETWEEN</a:t>
            </a:r>
            <a:r>
              <a:rPr lang="en-US" sz="1600" dirty="0">
                <a:solidFill>
                  <a:schemeClr val="accent2"/>
                </a:solidFill>
                <a:latin typeface="Abadi" panose="020B0604020104020204" pitchFamily="34" charset="0"/>
              </a:rPr>
              <a:t> 2010-06-04 to 2010-03-20.</a:t>
            </a:r>
          </a:p>
          <a:p>
            <a:pPr>
              <a:spcBef>
                <a:spcPts val="1400"/>
              </a:spcBef>
            </a:pPr>
            <a:r>
              <a:rPr lang="en-US" sz="1600" dirty="0">
                <a:solidFill>
                  <a:schemeClr val="accent2"/>
                </a:solidFill>
                <a:latin typeface="Abadi" panose="020B0604020104020204" pitchFamily="34" charset="0"/>
              </a:rPr>
              <a:t>We applied the </a:t>
            </a:r>
            <a:r>
              <a:rPr lang="en-US" sz="1600" b="1" dirty="0">
                <a:solidFill>
                  <a:schemeClr val="accent2"/>
                </a:solidFill>
                <a:latin typeface="Abadi" panose="020B0604020104020204" pitchFamily="34" charset="0"/>
              </a:rPr>
              <a:t>GROUP BY </a:t>
            </a:r>
            <a:r>
              <a:rPr lang="en-US" sz="1600" dirty="0">
                <a:solidFill>
                  <a:schemeClr val="accent2"/>
                </a:solidFill>
                <a:latin typeface="Abadi" panose="020B0604020104020204" pitchFamily="34" charset="0"/>
              </a:rPr>
              <a:t>clause to group the landing outcomes and the </a:t>
            </a:r>
            <a:r>
              <a:rPr lang="en-US" sz="1600" b="1" dirty="0">
                <a:solidFill>
                  <a:schemeClr val="accent2"/>
                </a:solidFill>
                <a:latin typeface="Abadi" panose="020B0604020104020204" pitchFamily="34" charset="0"/>
              </a:rPr>
              <a:t>ORDER BY </a:t>
            </a:r>
            <a:r>
              <a:rPr lang="en-US" sz="1600" dirty="0">
                <a:solidFill>
                  <a:schemeClr val="accent2"/>
                </a:solidFill>
                <a:latin typeface="Abadi" panose="020B0604020104020204" pitchFamily="34" charset="0"/>
              </a:rPr>
              <a:t>clause to order the grouped landing outcome in descending order.</a:t>
            </a:r>
          </a:p>
        </p:txBody>
      </p:sp>
      <p:pic>
        <p:nvPicPr>
          <p:cNvPr id="6" name="Picture 5">
            <a:extLst>
              <a:ext uri="{FF2B5EF4-FFF2-40B4-BE49-F238E27FC236}">
                <a16:creationId xmlns:a16="http://schemas.microsoft.com/office/drawing/2014/main" id="{D3DE6B82-B7DE-6F67-C206-073A397F9B6B}"/>
              </a:ext>
            </a:extLst>
          </p:cNvPr>
          <p:cNvPicPr>
            <a:picLocks noChangeAspect="1"/>
          </p:cNvPicPr>
          <p:nvPr/>
        </p:nvPicPr>
        <p:blipFill rotWithShape="1">
          <a:blip r:embed="rId2"/>
          <a:srcRect l="16030" t="27963" r="29559" b="10569"/>
          <a:stretch/>
        </p:blipFill>
        <p:spPr>
          <a:xfrm>
            <a:off x="4894364" y="1583111"/>
            <a:ext cx="6633882" cy="4213412"/>
          </a:xfrm>
          <a:prstGeom prst="rect">
            <a:avLst/>
          </a:prstGeom>
        </p:spPr>
      </p:pic>
    </p:spTree>
    <p:extLst>
      <p:ext uri="{BB962C8B-B14F-4D97-AF65-F5344CB8AC3E}">
        <p14:creationId xmlns:p14="http://schemas.microsoft.com/office/powerpoint/2010/main" val="1752015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63286" y="276621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LAUNCH SITE PROXIMITIES ANALYSIS</a:t>
            </a:r>
          </a:p>
        </p:txBody>
      </p:sp>
    </p:spTree>
    <p:extLst>
      <p:ext uri="{BB962C8B-B14F-4D97-AF65-F5344CB8AC3E}">
        <p14:creationId xmlns:p14="http://schemas.microsoft.com/office/powerpoint/2010/main" val="35382415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ALL LAUNCH SITES GLOBAL MAP MARKERS</a:t>
            </a:r>
          </a:p>
        </p:txBody>
      </p:sp>
      <p:pic>
        <p:nvPicPr>
          <p:cNvPr id="3" name="Content Placeholder 5">
            <a:extLst>
              <a:ext uri="{FF2B5EF4-FFF2-40B4-BE49-F238E27FC236}">
                <a16:creationId xmlns:a16="http://schemas.microsoft.com/office/drawing/2014/main" id="{4DAB8AEE-401A-354D-1906-2CC0716C5A7F}"/>
              </a:ext>
            </a:extLst>
          </p:cNvPr>
          <p:cNvPicPr>
            <a:picLocks noChangeAspect="1"/>
          </p:cNvPicPr>
          <p:nvPr/>
        </p:nvPicPr>
        <p:blipFill>
          <a:blip r:embed="rId2"/>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1797017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MARKERS SHOWING LAUNCH SITES WITH COLOR LABLES</a:t>
            </a:r>
          </a:p>
        </p:txBody>
      </p:sp>
      <p:pic>
        <p:nvPicPr>
          <p:cNvPr id="6" name="Content Placeholder 3">
            <a:extLst>
              <a:ext uri="{FF2B5EF4-FFF2-40B4-BE49-F238E27FC236}">
                <a16:creationId xmlns:a16="http://schemas.microsoft.com/office/drawing/2014/main" id="{0BF68C92-B485-C8B2-DE48-7E4C6CD15F39}"/>
              </a:ext>
            </a:extLst>
          </p:cNvPr>
          <p:cNvPicPr>
            <a:picLocks noChangeAspect="1"/>
          </p:cNvPicPr>
          <p:nvPr/>
        </p:nvPicPr>
        <p:blipFill>
          <a:blip r:embed="rId2"/>
          <a:stretch>
            <a:fillRect/>
          </a:stretch>
        </p:blipFill>
        <p:spPr>
          <a:xfrm>
            <a:off x="788324" y="1396907"/>
            <a:ext cx="10687962" cy="4772101"/>
          </a:xfrm>
          <a:prstGeom prst="rect">
            <a:avLst/>
          </a:prstGeom>
        </p:spPr>
      </p:pic>
    </p:spTree>
    <p:extLst>
      <p:ext uri="{BB962C8B-B14F-4D97-AF65-F5344CB8AC3E}">
        <p14:creationId xmlns:p14="http://schemas.microsoft.com/office/powerpoint/2010/main" val="223003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LAUNCH SITE DISTANCE TO LANDMARKS</a:t>
            </a:r>
          </a:p>
        </p:txBody>
      </p:sp>
      <p:pic>
        <p:nvPicPr>
          <p:cNvPr id="5" name="Content Placeholder 3">
            <a:extLst>
              <a:ext uri="{FF2B5EF4-FFF2-40B4-BE49-F238E27FC236}">
                <a16:creationId xmlns:a16="http://schemas.microsoft.com/office/drawing/2014/main" id="{C3A10C10-418E-6701-3807-EF38E52ADB71}"/>
              </a:ext>
            </a:extLst>
          </p:cNvPr>
          <p:cNvPicPr>
            <a:picLocks noChangeAspect="1"/>
          </p:cNvPicPr>
          <p:nvPr/>
        </p:nvPicPr>
        <p:blipFill>
          <a:blip r:embed="rId2"/>
          <a:stretch>
            <a:fillRect/>
          </a:stretch>
        </p:blipFill>
        <p:spPr>
          <a:xfrm>
            <a:off x="1039906" y="1408120"/>
            <a:ext cx="9822535" cy="4929446"/>
          </a:xfrm>
          <a:prstGeom prst="rect">
            <a:avLst/>
          </a:prstGeom>
        </p:spPr>
      </p:pic>
    </p:spTree>
    <p:extLst>
      <p:ext uri="{BB962C8B-B14F-4D97-AF65-F5344CB8AC3E}">
        <p14:creationId xmlns:p14="http://schemas.microsoft.com/office/powerpoint/2010/main" val="27285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76621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BUILD DASHBOAD WITH POTLY DASH</a:t>
            </a:r>
          </a:p>
        </p:txBody>
      </p:sp>
    </p:spTree>
    <p:extLst>
      <p:ext uri="{BB962C8B-B14F-4D97-AF65-F5344CB8AC3E}">
        <p14:creationId xmlns:p14="http://schemas.microsoft.com/office/powerpoint/2010/main" val="2044166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PIE CHART SHOWING THE SUCCESS PERCENTAGE ACHIVED BY EACH LAUNCH SITE</a:t>
            </a:r>
          </a:p>
        </p:txBody>
      </p:sp>
      <p:pic>
        <p:nvPicPr>
          <p:cNvPr id="6" name="Content Placeholder 3">
            <a:extLst>
              <a:ext uri="{FF2B5EF4-FFF2-40B4-BE49-F238E27FC236}">
                <a16:creationId xmlns:a16="http://schemas.microsoft.com/office/drawing/2014/main" id="{D46E0E03-A47F-A56B-8EBD-5A15822CDB5C}"/>
              </a:ext>
            </a:extLst>
          </p:cNvPr>
          <p:cNvPicPr>
            <a:picLocks noChangeAspect="1"/>
          </p:cNvPicPr>
          <p:nvPr/>
        </p:nvPicPr>
        <p:blipFill>
          <a:blip r:embed="rId2"/>
          <a:stretch>
            <a:fillRect/>
          </a:stretch>
        </p:blipFill>
        <p:spPr>
          <a:xfrm>
            <a:off x="1147481" y="1630862"/>
            <a:ext cx="10292499" cy="4595530"/>
          </a:xfrm>
          <a:prstGeom prst="rect">
            <a:avLst/>
          </a:prstGeom>
        </p:spPr>
      </p:pic>
    </p:spTree>
    <p:extLst>
      <p:ext uri="{BB962C8B-B14F-4D97-AF65-F5344CB8AC3E}">
        <p14:creationId xmlns:p14="http://schemas.microsoft.com/office/powerpoint/2010/main" val="2361701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32556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PIE CHART SHOWING THE LAUNCH SITE WITH THE HIGHEST LAUNCHSUCCESS RATIO</a:t>
            </a:r>
          </a:p>
        </p:txBody>
      </p:sp>
      <p:pic>
        <p:nvPicPr>
          <p:cNvPr id="5" name="Content Placeholder 3">
            <a:extLst>
              <a:ext uri="{FF2B5EF4-FFF2-40B4-BE49-F238E27FC236}">
                <a16:creationId xmlns:a16="http://schemas.microsoft.com/office/drawing/2014/main" id="{60725580-D5EE-1D34-8007-C697D962A1D9}"/>
              </a:ext>
            </a:extLst>
          </p:cNvPr>
          <p:cNvPicPr>
            <a:picLocks noChangeAspect="1"/>
          </p:cNvPicPr>
          <p:nvPr/>
        </p:nvPicPr>
        <p:blipFill>
          <a:blip r:embed="rId2"/>
          <a:stretch>
            <a:fillRect/>
          </a:stretch>
        </p:blipFill>
        <p:spPr>
          <a:xfrm>
            <a:off x="1882588" y="1583111"/>
            <a:ext cx="8597786" cy="4763646"/>
          </a:xfrm>
          <a:prstGeom prst="rect">
            <a:avLst/>
          </a:prstGeom>
        </p:spPr>
      </p:pic>
    </p:spTree>
    <p:extLst>
      <p:ext uri="{BB962C8B-B14F-4D97-AF65-F5344CB8AC3E}">
        <p14:creationId xmlns:p14="http://schemas.microsoft.com/office/powerpoint/2010/main" val="3282874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538248" y="257548"/>
            <a:ext cx="10865428" cy="184019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SCATTER PLOT OF PAYLOAD VS LAUNCH OUTCOME FOR ALL SITES, WITH DIFFERENT PAYLOAD SELECTED IN RANGE SLIDER</a:t>
            </a:r>
          </a:p>
        </p:txBody>
      </p:sp>
      <p:pic>
        <p:nvPicPr>
          <p:cNvPr id="6" name="Content Placeholder 3" descr="Graphical user interface, application&#10;&#10;Description automatically generated">
            <a:extLst>
              <a:ext uri="{FF2B5EF4-FFF2-40B4-BE49-F238E27FC236}">
                <a16:creationId xmlns:a16="http://schemas.microsoft.com/office/drawing/2014/main" id="{134A7D09-89B0-0221-8F11-005DB4837ECC}"/>
              </a:ext>
            </a:extLst>
          </p:cNvPr>
          <p:cNvPicPr>
            <a:picLocks noChangeAspect="1"/>
          </p:cNvPicPr>
          <p:nvPr/>
        </p:nvPicPr>
        <p:blipFill>
          <a:blip r:embed="rId2"/>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67442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dirty="0"/>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770022" y="1825625"/>
            <a:ext cx="1058378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Wingdings" panose="05000000000000000000" pitchFamily="2" charset="2"/>
              <a:buChar char="v"/>
            </a:pPr>
            <a:r>
              <a:rPr lang="en-US" sz="2200" dirty="0">
                <a:solidFill>
                  <a:schemeClr val="accent2"/>
                </a:solidFill>
                <a:latin typeface="Abadi" panose="020B0604020104020204" pitchFamily="34" charset="0"/>
              </a:rPr>
              <a:t>Project background and context</a:t>
            </a:r>
          </a:p>
          <a:p>
            <a:pPr lvl="1" algn="just">
              <a:spcBef>
                <a:spcPts val="1400"/>
              </a:spcBef>
              <a:buFont typeface="Wingdings" panose="05000000000000000000" pitchFamily="2" charset="2"/>
              <a:buChar char="v"/>
            </a:pPr>
            <a:r>
              <a:rPr lang="en-US" sz="1800" dirty="0">
                <a:solidFill>
                  <a:schemeClr val="accent1"/>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buFont typeface="Wingdings" panose="05000000000000000000" pitchFamily="2" charset="2"/>
              <a:buChar char="v"/>
            </a:pPr>
            <a:r>
              <a:rPr lang="en-US" sz="2200" dirty="0">
                <a:solidFill>
                  <a:schemeClr val="accent2"/>
                </a:solidFill>
                <a:latin typeface="Abadi" panose="020B0604020104020204" pitchFamily="34" charset="0"/>
              </a:rPr>
              <a:t>Problems you want to find answers</a:t>
            </a:r>
          </a:p>
          <a:p>
            <a:pPr lvl="1">
              <a:spcBef>
                <a:spcPts val="1400"/>
              </a:spcBef>
              <a:buFont typeface="Wingdings" panose="05000000000000000000" pitchFamily="2" charset="2"/>
              <a:buChar char="v"/>
            </a:pPr>
            <a:r>
              <a:rPr lang="en-US" sz="1800" dirty="0">
                <a:solidFill>
                  <a:schemeClr val="accent1"/>
                </a:solidFill>
                <a:latin typeface="Abadi" panose="020B0604020104020204" pitchFamily="34" charset="0"/>
              </a:rPr>
              <a:t>What factors determine if the rocket will land successfully?</a:t>
            </a:r>
          </a:p>
          <a:p>
            <a:pPr lvl="1">
              <a:spcBef>
                <a:spcPts val="1400"/>
              </a:spcBef>
              <a:buFont typeface="Wingdings" panose="05000000000000000000" pitchFamily="2" charset="2"/>
              <a:buChar char="v"/>
            </a:pPr>
            <a:r>
              <a:rPr lang="en-US" sz="1800" dirty="0">
                <a:solidFill>
                  <a:schemeClr val="accent1"/>
                </a:solidFill>
                <a:latin typeface="Abadi" panose="020B0604020104020204" pitchFamily="34" charset="0"/>
              </a:rPr>
              <a:t>The interaction amongst various features that determine the success rate of a successful landing.</a:t>
            </a:r>
          </a:p>
          <a:p>
            <a:pPr lvl="1">
              <a:spcBef>
                <a:spcPts val="1400"/>
              </a:spcBef>
              <a:buFont typeface="Wingdings" panose="05000000000000000000" pitchFamily="2" charset="2"/>
              <a:buChar char="v"/>
            </a:pPr>
            <a:r>
              <a:rPr lang="en-US" sz="1800" dirty="0">
                <a:solidFill>
                  <a:schemeClr val="accent1"/>
                </a:solidFill>
                <a:latin typeface="Abadi" panose="020B0604020104020204" pitchFamily="34" charset="0"/>
              </a:rPr>
              <a:t>What operating conditions needs to be in place to ensure a successful landing program.</a:t>
            </a:r>
          </a:p>
          <a:p>
            <a:pPr>
              <a:buFont typeface="Wingdings" panose="05000000000000000000" pitchFamily="2" charset="2"/>
              <a:buChar char="v"/>
            </a:pPr>
            <a:endParaRPr lang="en-US" sz="1800" dirty="0">
              <a:solidFill>
                <a:schemeClr val="accent1"/>
              </a:solidFill>
            </a:endParaRPr>
          </a:p>
        </p:txBody>
      </p:sp>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63286" y="2508903"/>
            <a:ext cx="10865428" cy="1840193"/>
          </a:xfrm>
        </p:spPr>
        <p:txBody>
          <a:bodyPr anchor="ctr">
            <a:normAutofit/>
          </a:bodyPr>
          <a:lstStyle/>
          <a:p>
            <a:pPr algn="ctr">
              <a:spcAft>
                <a:spcPts val="600"/>
              </a:spcAft>
            </a:pPr>
            <a:r>
              <a:rPr lang="en-US" sz="3600" dirty="0">
                <a:solidFill>
                  <a:srgbClr val="005493"/>
                </a:solidFill>
                <a:latin typeface="IBM Plex Mono SemiBold" panose="020B0709050203000203" pitchFamily="49" charset="0"/>
              </a:rPr>
              <a:t>PREDECTIVE ANALYSIS </a:t>
            </a:r>
            <a:br>
              <a:rPr lang="en-US" sz="3600" dirty="0">
                <a:solidFill>
                  <a:srgbClr val="005493"/>
                </a:solidFill>
                <a:latin typeface="IBM Plex Mono SemiBold" panose="020B0709050203000203" pitchFamily="49" charset="0"/>
              </a:rPr>
            </a:br>
            <a:r>
              <a:rPr lang="en-US" sz="3600" dirty="0">
                <a:solidFill>
                  <a:srgbClr val="005493"/>
                </a:solidFill>
                <a:latin typeface="IBM Plex Mono SemiBold" panose="020B0709050203000203" pitchFamily="49" charset="0"/>
              </a:rPr>
              <a:t>CLASSIFICATION</a:t>
            </a:r>
          </a:p>
        </p:txBody>
      </p:sp>
    </p:spTree>
    <p:extLst>
      <p:ext uri="{BB962C8B-B14F-4D97-AF65-F5344CB8AC3E}">
        <p14:creationId xmlns:p14="http://schemas.microsoft.com/office/powerpoint/2010/main" val="20847740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663286" y="363071"/>
            <a:ext cx="10865428" cy="920096"/>
          </a:xfrm>
        </p:spPr>
        <p:txBody>
          <a:bodyPr anchor="ctr">
            <a:normAutofit fontScale="90000"/>
          </a:bodyPr>
          <a:lstStyle/>
          <a:p>
            <a:pPr algn="ctr">
              <a:spcAft>
                <a:spcPts val="600"/>
              </a:spcAft>
            </a:pPr>
            <a:r>
              <a:rPr lang="en-US" sz="3600" dirty="0">
                <a:solidFill>
                  <a:srgbClr val="005493"/>
                </a:solidFill>
                <a:latin typeface="IBM Plex Mono SemiBold" panose="020B0709050203000203" pitchFamily="49" charset="0"/>
              </a:rPr>
              <a:t> </a:t>
            </a:r>
            <a:br>
              <a:rPr lang="en-US" sz="3600" dirty="0">
                <a:solidFill>
                  <a:srgbClr val="005493"/>
                </a:solidFill>
                <a:latin typeface="IBM Plex Mono SemiBold" panose="020B0709050203000203" pitchFamily="49" charset="0"/>
              </a:rPr>
            </a:br>
            <a:r>
              <a:rPr lang="en-US" sz="3600" dirty="0">
                <a:solidFill>
                  <a:srgbClr val="005493"/>
                </a:solidFill>
                <a:latin typeface="IBM Plex Mono SemiBold" panose="020B0709050203000203" pitchFamily="49" charset="0"/>
              </a:rPr>
              <a:t>CLASSIFICATION ACCURACY </a:t>
            </a:r>
          </a:p>
        </p:txBody>
      </p:sp>
      <p:sp>
        <p:nvSpPr>
          <p:cNvPr id="4" name="TextBox 3">
            <a:extLst>
              <a:ext uri="{FF2B5EF4-FFF2-40B4-BE49-F238E27FC236}">
                <a16:creationId xmlns:a16="http://schemas.microsoft.com/office/drawing/2014/main" id="{685F7603-2781-BDD0-0F1B-35767F89351F}"/>
              </a:ext>
            </a:extLst>
          </p:cNvPr>
          <p:cNvSpPr txBox="1"/>
          <p:nvPr/>
        </p:nvSpPr>
        <p:spPr>
          <a:xfrm>
            <a:off x="1111622" y="1550458"/>
            <a:ext cx="10112189" cy="369332"/>
          </a:xfrm>
          <a:prstGeom prst="rect">
            <a:avLst/>
          </a:prstGeom>
          <a:noFill/>
        </p:spPr>
        <p:txBody>
          <a:bodyPr wrap="square">
            <a:spAutoFit/>
          </a:bodyPr>
          <a:lstStyle/>
          <a:p>
            <a:pPr marL="285750" indent="-285750">
              <a:spcBef>
                <a:spcPts val="1400"/>
              </a:spcBef>
              <a:buFont typeface="Wingdings" panose="05000000000000000000" pitchFamily="2" charset="2"/>
              <a:buChar char="v"/>
            </a:pPr>
            <a:r>
              <a:rPr lang="en-US" sz="1800" dirty="0">
                <a:solidFill>
                  <a:schemeClr val="accent2"/>
                </a:solidFill>
                <a:latin typeface="Abadi" panose="020B0604020104020204" pitchFamily="34" charset="0"/>
              </a:rPr>
              <a:t>The decision tree classifier is the model with the highest classification accuracy</a:t>
            </a:r>
          </a:p>
        </p:txBody>
      </p:sp>
      <p:pic>
        <p:nvPicPr>
          <p:cNvPr id="6" name="Picture 5">
            <a:extLst>
              <a:ext uri="{FF2B5EF4-FFF2-40B4-BE49-F238E27FC236}">
                <a16:creationId xmlns:a16="http://schemas.microsoft.com/office/drawing/2014/main" id="{24A39D62-A333-ED0D-0274-AF5D41BD06EC}"/>
              </a:ext>
            </a:extLst>
          </p:cNvPr>
          <p:cNvPicPr>
            <a:picLocks noChangeAspect="1"/>
          </p:cNvPicPr>
          <p:nvPr/>
        </p:nvPicPr>
        <p:blipFill rotWithShape="1">
          <a:blip r:embed="rId2"/>
          <a:srcRect l="19117" t="27983" r="15294" b="25740"/>
          <a:stretch/>
        </p:blipFill>
        <p:spPr>
          <a:xfrm>
            <a:off x="1111622" y="2142907"/>
            <a:ext cx="10417092" cy="4132388"/>
          </a:xfrm>
          <a:prstGeom prst="rect">
            <a:avLst/>
          </a:prstGeom>
        </p:spPr>
      </p:pic>
    </p:spTree>
    <p:extLst>
      <p:ext uri="{BB962C8B-B14F-4D97-AF65-F5344CB8AC3E}">
        <p14:creationId xmlns:p14="http://schemas.microsoft.com/office/powerpoint/2010/main" val="4136611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8792" y="1900518"/>
            <a:ext cx="4607961" cy="3711388"/>
          </a:xfrm>
        </p:spPr>
        <p:txBody>
          <a:bodyPr anchor="ctr">
            <a:normAutofit/>
          </a:bodyPr>
          <a:lstStyle/>
          <a:p>
            <a:pPr>
              <a:lnSpc>
                <a:spcPct val="100000"/>
              </a:lnSpc>
              <a:spcBef>
                <a:spcPts val="1400"/>
              </a:spcBef>
            </a:pPr>
            <a:r>
              <a:rPr lang="en-US" sz="2400" dirty="0">
                <a:solidFill>
                  <a:schemeClr val="accent2"/>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4" name="Title 1">
            <a:extLst>
              <a:ext uri="{FF2B5EF4-FFF2-40B4-BE49-F238E27FC236}">
                <a16:creationId xmlns:a16="http://schemas.microsoft.com/office/drawing/2014/main" id="{27851D9A-2359-55FA-E15A-0E4473AE2002}"/>
              </a:ext>
            </a:extLst>
          </p:cNvPr>
          <p:cNvSpPr txBox="1">
            <a:spLocks/>
          </p:cNvSpPr>
          <p:nvPr/>
        </p:nvSpPr>
        <p:spPr>
          <a:xfrm>
            <a:off x="663286" y="363071"/>
            <a:ext cx="10865428" cy="9200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t>CONFUSION MATRIX</a:t>
            </a:r>
          </a:p>
        </p:txBody>
      </p:sp>
      <p:pic>
        <p:nvPicPr>
          <p:cNvPr id="5" name="Picture 4">
            <a:extLst>
              <a:ext uri="{FF2B5EF4-FFF2-40B4-BE49-F238E27FC236}">
                <a16:creationId xmlns:a16="http://schemas.microsoft.com/office/drawing/2014/main" id="{11593166-CC2E-7A9C-569D-9A9002CA0118}"/>
              </a:ext>
            </a:extLst>
          </p:cNvPr>
          <p:cNvPicPr>
            <a:picLocks noChangeAspect="1"/>
          </p:cNvPicPr>
          <p:nvPr/>
        </p:nvPicPr>
        <p:blipFill>
          <a:blip r:embed="rId2"/>
          <a:stretch>
            <a:fillRect/>
          </a:stretch>
        </p:blipFill>
        <p:spPr>
          <a:xfrm>
            <a:off x="6096000" y="2187390"/>
            <a:ext cx="5130831" cy="3711388"/>
          </a:xfrm>
          <a:prstGeom prst="rect">
            <a:avLst/>
          </a:prstGeom>
        </p:spPr>
      </p:pic>
    </p:spTree>
    <p:extLst>
      <p:ext uri="{BB962C8B-B14F-4D97-AF65-F5344CB8AC3E}">
        <p14:creationId xmlns:p14="http://schemas.microsoft.com/office/powerpoint/2010/main" val="164937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8792" y="1900518"/>
            <a:ext cx="10130220" cy="3711388"/>
          </a:xfrm>
        </p:spPr>
        <p:txBody>
          <a:bodyPr anchor="ctr">
            <a:normAutofit/>
          </a:bodyPr>
          <a:lstStyle/>
          <a:p>
            <a:pPr marL="342900" indent="-342900">
              <a:lnSpc>
                <a:spcPct val="100000"/>
              </a:lnSpc>
              <a:spcBef>
                <a:spcPts val="1400"/>
              </a:spcBef>
              <a:buFont typeface="Wingdings" panose="05000000000000000000" pitchFamily="2" charset="2"/>
              <a:buChar char="v"/>
            </a:pPr>
            <a:r>
              <a:rPr lang="en-US" sz="2400" dirty="0">
                <a:solidFill>
                  <a:schemeClr val="accent1"/>
                </a:solidFill>
                <a:latin typeface="Abadi" panose="020B0604020104020204" pitchFamily="34" charset="0"/>
              </a:rPr>
              <a:t>We can conclude that:</a:t>
            </a:r>
            <a:br>
              <a:rPr lang="en-US" sz="2400" dirty="0">
                <a:solidFill>
                  <a:schemeClr val="accent1"/>
                </a:solidFill>
                <a:latin typeface="Abadi" panose="020B0604020104020204" pitchFamily="34" charset="0"/>
              </a:rPr>
            </a:br>
            <a:r>
              <a:rPr lang="en-US" sz="2400" dirty="0">
                <a:solidFill>
                  <a:schemeClr val="accent2"/>
                </a:solidFill>
                <a:latin typeface="Abadi" panose="020B0604020104020204" pitchFamily="34" charset="0"/>
              </a:rPr>
              <a:t>The larger the flight amount at a launch site, the greater the success rate at a launch site.</a:t>
            </a:r>
            <a:br>
              <a:rPr lang="en-US" sz="2400" dirty="0">
                <a:solidFill>
                  <a:schemeClr val="accent2"/>
                </a:solidFill>
                <a:latin typeface="Abadi" panose="020B0604020104020204" pitchFamily="34" charset="0"/>
              </a:rPr>
            </a:br>
            <a:r>
              <a:rPr lang="en-US" sz="2400" dirty="0">
                <a:solidFill>
                  <a:schemeClr val="accent2"/>
                </a:solidFill>
                <a:latin typeface="Abadi" panose="020B0604020104020204" pitchFamily="34" charset="0"/>
              </a:rPr>
              <a:t>Launch success rate started to increase in 2013 till 2020.</a:t>
            </a:r>
            <a:br>
              <a:rPr lang="en-US" sz="2400" dirty="0">
                <a:solidFill>
                  <a:schemeClr val="accent2"/>
                </a:solidFill>
                <a:latin typeface="Abadi" panose="020B0604020104020204" pitchFamily="34" charset="0"/>
              </a:rPr>
            </a:br>
            <a:r>
              <a:rPr lang="en-US" sz="2400" dirty="0">
                <a:solidFill>
                  <a:schemeClr val="accent2"/>
                </a:solidFill>
                <a:latin typeface="Abadi" panose="020B0604020104020204" pitchFamily="34" charset="0"/>
              </a:rPr>
              <a:t>Orbits ES-L1, GEO, HEO, SSO, VLEO had the most success rate.</a:t>
            </a:r>
            <a:br>
              <a:rPr lang="en-US" sz="2400" dirty="0">
                <a:solidFill>
                  <a:schemeClr val="accent2"/>
                </a:solidFill>
                <a:latin typeface="Abadi" panose="020B0604020104020204" pitchFamily="34" charset="0"/>
              </a:rPr>
            </a:br>
            <a:r>
              <a:rPr lang="en-US" sz="2400" dirty="0">
                <a:solidFill>
                  <a:schemeClr val="accent2"/>
                </a:solidFill>
                <a:latin typeface="Abadi" panose="020B0604020104020204" pitchFamily="34" charset="0"/>
              </a:rPr>
              <a:t>KSC LC-39A had the most successful launches of any sites.</a:t>
            </a:r>
            <a:br>
              <a:rPr lang="en-US" sz="2400" dirty="0">
                <a:solidFill>
                  <a:schemeClr val="accent2"/>
                </a:solidFill>
                <a:latin typeface="Abadi" panose="020B0604020104020204" pitchFamily="34" charset="0"/>
              </a:rPr>
            </a:br>
            <a:r>
              <a:rPr lang="en-US" sz="2400" dirty="0">
                <a:solidFill>
                  <a:schemeClr val="accent2"/>
                </a:solidFill>
                <a:latin typeface="Abadi" panose="020B0604020104020204" pitchFamily="34" charset="0"/>
              </a:rPr>
              <a:t>The Decision tree classifier is the best machine learning algorithm for this task.</a:t>
            </a:r>
            <a:br>
              <a:rPr lang="en-US" sz="2400" dirty="0">
                <a:solidFill>
                  <a:schemeClr val="accent2"/>
                </a:solidFill>
                <a:latin typeface="Abadi" panose="020B0604020104020204" pitchFamily="34" charset="0"/>
              </a:rPr>
            </a:br>
            <a:endParaRPr lang="en-US" sz="2400" dirty="0">
              <a:solidFill>
                <a:schemeClr val="accent2"/>
              </a:solidFill>
              <a:latin typeface="Abadi" panose="020B0604020104020204" pitchFamily="34" charset="0"/>
            </a:endParaRPr>
          </a:p>
        </p:txBody>
      </p:sp>
      <p:sp>
        <p:nvSpPr>
          <p:cNvPr id="4" name="Title 1">
            <a:extLst>
              <a:ext uri="{FF2B5EF4-FFF2-40B4-BE49-F238E27FC236}">
                <a16:creationId xmlns:a16="http://schemas.microsoft.com/office/drawing/2014/main" id="{27851D9A-2359-55FA-E15A-0E4473AE2002}"/>
              </a:ext>
            </a:extLst>
          </p:cNvPr>
          <p:cNvSpPr txBox="1">
            <a:spLocks/>
          </p:cNvSpPr>
          <p:nvPr/>
        </p:nvSpPr>
        <p:spPr>
          <a:xfrm>
            <a:off x="663286" y="363071"/>
            <a:ext cx="10865428" cy="92009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dirty="0"/>
              <a:t>CONCLUSIONS</a:t>
            </a:r>
          </a:p>
        </p:txBody>
      </p:sp>
    </p:spTree>
    <p:extLst>
      <p:ext uri="{BB962C8B-B14F-4D97-AF65-F5344CB8AC3E}">
        <p14:creationId xmlns:p14="http://schemas.microsoft.com/office/powerpoint/2010/main" val="4179104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7851D9A-2359-55FA-E15A-0E4473AE2002}"/>
              </a:ext>
            </a:extLst>
          </p:cNvPr>
          <p:cNvSpPr txBox="1">
            <a:spLocks/>
          </p:cNvSpPr>
          <p:nvPr/>
        </p:nvSpPr>
        <p:spPr>
          <a:xfrm>
            <a:off x="537780" y="2968952"/>
            <a:ext cx="10865428" cy="9200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dirty="0"/>
              <a:t>THANK YOU</a:t>
            </a:r>
          </a:p>
        </p:txBody>
      </p:sp>
    </p:spTree>
    <p:extLst>
      <p:ext uri="{BB962C8B-B14F-4D97-AF65-F5344CB8AC3E}">
        <p14:creationId xmlns:p14="http://schemas.microsoft.com/office/powerpoint/2010/main" val="164382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dirty="0"/>
              <a:t>METHODOLOGY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721223" y="1825625"/>
            <a:ext cx="9632577" cy="4351338"/>
          </a:xfrm>
        </p:spPr>
        <p:txBody>
          <a:bodyPr>
            <a:normAutofit fontScale="25000" lnSpcReduction="20000"/>
          </a:bodyPr>
          <a:lstStyle/>
          <a:p>
            <a:pPr>
              <a:lnSpc>
                <a:spcPct val="120000"/>
              </a:lnSpc>
              <a:spcBef>
                <a:spcPts val="1400"/>
              </a:spcBef>
              <a:buFont typeface="Wingdings" panose="05000000000000000000" pitchFamily="2" charset="2"/>
              <a:buChar char="v"/>
            </a:pPr>
            <a:r>
              <a:rPr lang="en-US" sz="8800" dirty="0">
                <a:solidFill>
                  <a:schemeClr val="accent1"/>
                </a:solidFill>
                <a:latin typeface="Abadi"/>
              </a:rPr>
              <a:t>Data collection methodology:</a:t>
            </a:r>
          </a:p>
          <a:p>
            <a:pPr lvl="1">
              <a:lnSpc>
                <a:spcPct val="120000"/>
              </a:lnSpc>
              <a:spcBef>
                <a:spcPts val="1400"/>
              </a:spcBef>
              <a:buFont typeface="Wingdings" panose="05000000000000000000" pitchFamily="2" charset="2"/>
              <a:buChar char="v"/>
            </a:pPr>
            <a:r>
              <a:rPr lang="en-US" sz="7600" dirty="0">
                <a:solidFill>
                  <a:schemeClr val="accent1"/>
                </a:solidFill>
                <a:latin typeface="Abadi"/>
              </a:rPr>
              <a:t>Data was collected using SpaceX API and web scraping from Wikipedia. </a:t>
            </a:r>
          </a:p>
          <a:p>
            <a:pPr>
              <a:lnSpc>
                <a:spcPct val="120000"/>
              </a:lnSpc>
              <a:spcBef>
                <a:spcPts val="1400"/>
              </a:spcBef>
              <a:buFont typeface="Wingdings" panose="05000000000000000000" pitchFamily="2" charset="2"/>
              <a:buChar char="v"/>
            </a:pPr>
            <a:r>
              <a:rPr lang="en-US" sz="8800" dirty="0">
                <a:solidFill>
                  <a:schemeClr val="accent1"/>
                </a:solidFill>
                <a:latin typeface="Abadi"/>
              </a:rPr>
              <a:t>Perform data wrangling</a:t>
            </a:r>
          </a:p>
          <a:p>
            <a:pPr lvl="1">
              <a:lnSpc>
                <a:spcPct val="120000"/>
              </a:lnSpc>
              <a:spcBef>
                <a:spcPts val="1400"/>
              </a:spcBef>
              <a:buFont typeface="Wingdings" panose="05000000000000000000" pitchFamily="2" charset="2"/>
              <a:buChar char="v"/>
            </a:pPr>
            <a:r>
              <a:rPr lang="en-US" sz="7600" dirty="0">
                <a:solidFill>
                  <a:schemeClr val="accent1"/>
                </a:solidFill>
                <a:latin typeface="Abadi"/>
              </a:rPr>
              <a:t>One-hot encoding was applied to categorical features</a:t>
            </a:r>
          </a:p>
          <a:p>
            <a:pPr>
              <a:lnSpc>
                <a:spcPct val="120000"/>
              </a:lnSpc>
              <a:spcBef>
                <a:spcPts val="1400"/>
              </a:spcBef>
              <a:buFont typeface="Wingdings" panose="05000000000000000000" pitchFamily="2" charset="2"/>
              <a:buChar char="v"/>
            </a:pPr>
            <a:r>
              <a:rPr lang="en-US" sz="8800" dirty="0">
                <a:solidFill>
                  <a:schemeClr val="accent1"/>
                </a:solidFill>
                <a:latin typeface="Abadi"/>
              </a:rPr>
              <a:t>Perform exploratory data analysis (EDA) using visualization and SQL</a:t>
            </a:r>
          </a:p>
          <a:p>
            <a:pPr>
              <a:lnSpc>
                <a:spcPct val="120000"/>
              </a:lnSpc>
              <a:spcBef>
                <a:spcPts val="1400"/>
              </a:spcBef>
              <a:buFont typeface="Wingdings" panose="05000000000000000000" pitchFamily="2" charset="2"/>
              <a:buChar char="v"/>
            </a:pPr>
            <a:r>
              <a:rPr lang="en-US" sz="8800" dirty="0">
                <a:solidFill>
                  <a:schemeClr val="accent1"/>
                </a:solidFill>
                <a:latin typeface="Abadi"/>
              </a:rPr>
              <a:t>Perform interactive visual analytics using Folium and </a:t>
            </a:r>
            <a:r>
              <a:rPr lang="en-US" sz="8800" dirty="0" err="1">
                <a:solidFill>
                  <a:schemeClr val="accent1"/>
                </a:solidFill>
                <a:latin typeface="Abadi"/>
              </a:rPr>
              <a:t>Plotly</a:t>
            </a:r>
            <a:r>
              <a:rPr lang="en-US" sz="8800" dirty="0">
                <a:solidFill>
                  <a:schemeClr val="accent1"/>
                </a:solidFill>
                <a:latin typeface="Abadi"/>
              </a:rPr>
              <a:t> Dash</a:t>
            </a:r>
          </a:p>
          <a:p>
            <a:pPr>
              <a:lnSpc>
                <a:spcPct val="120000"/>
              </a:lnSpc>
              <a:spcBef>
                <a:spcPts val="1400"/>
              </a:spcBef>
              <a:buFont typeface="Wingdings" panose="05000000000000000000" pitchFamily="2" charset="2"/>
              <a:buChar char="v"/>
            </a:pPr>
            <a:r>
              <a:rPr lang="en-US" sz="8800" dirty="0">
                <a:solidFill>
                  <a:schemeClr val="accent1"/>
                </a:solidFill>
                <a:latin typeface="Abadi"/>
              </a:rPr>
              <a:t>Perform predictive analysis using classification models</a:t>
            </a:r>
          </a:p>
          <a:p>
            <a:pPr lvl="1">
              <a:lnSpc>
                <a:spcPct val="120000"/>
              </a:lnSpc>
              <a:spcBef>
                <a:spcPts val="1400"/>
              </a:spcBef>
              <a:buFont typeface="Wingdings" panose="05000000000000000000" pitchFamily="2" charset="2"/>
              <a:buChar char="v"/>
            </a:pPr>
            <a:r>
              <a:rPr lang="en-US" sz="7600" dirty="0">
                <a:solidFill>
                  <a:schemeClr val="accent1"/>
                </a:solidFill>
                <a:latin typeface="Abadi"/>
              </a:rPr>
              <a:t>How to build, tune, evaluate classification models</a:t>
            </a:r>
          </a:p>
        </p:txBody>
      </p:sp>
    </p:spTree>
    <p:extLst>
      <p:ext uri="{BB962C8B-B14F-4D97-AF65-F5344CB8AC3E}">
        <p14:creationId xmlns:p14="http://schemas.microsoft.com/office/powerpoint/2010/main" val="45285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DATA COLLECITON </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1043114" y="1825625"/>
            <a:ext cx="7068725" cy="4351338"/>
          </a:xfrm>
        </p:spPr>
        <p:txBody>
          <a:bodyPr>
            <a:normAutofit/>
          </a:bodyPr>
          <a:lstStyle/>
          <a:p>
            <a:pPr marL="0" indent="0">
              <a:buNone/>
            </a:pPr>
            <a:endParaRPr lang="en-US" sz="1800" dirty="0"/>
          </a:p>
          <a:p>
            <a:pPr marL="0" indent="0">
              <a:buNone/>
            </a:pPr>
            <a:endParaRPr lang="en-US" sz="1800" dirty="0"/>
          </a:p>
          <a:p>
            <a:pPr marL="0" indent="0">
              <a:buNone/>
            </a:pPr>
            <a:endParaRPr lang="en-US" sz="1800" dirty="0"/>
          </a:p>
        </p:txBody>
      </p:sp>
      <p:sp>
        <p:nvSpPr>
          <p:cNvPr id="4" name="Content Placeholder 4">
            <a:extLst>
              <a:ext uri="{FF2B5EF4-FFF2-40B4-BE49-F238E27FC236}">
                <a16:creationId xmlns:a16="http://schemas.microsoft.com/office/drawing/2014/main" id="{40F6A11E-047A-1AC3-1CB9-CB7C4E37E431}"/>
              </a:ext>
            </a:extLst>
          </p:cNvPr>
          <p:cNvSpPr txBox="1">
            <a:spLocks/>
          </p:cNvSpPr>
          <p:nvPr/>
        </p:nvSpPr>
        <p:spPr>
          <a:xfrm>
            <a:off x="770011" y="1403131"/>
            <a:ext cx="10218555" cy="4773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buFont typeface="Wingdings" panose="05000000000000000000" pitchFamily="2" charset="2"/>
              <a:buChar char="v"/>
            </a:pPr>
            <a:r>
              <a:rPr lang="en-US" sz="2200" dirty="0">
                <a:solidFill>
                  <a:schemeClr val="accent2"/>
                </a:solidFill>
                <a:latin typeface="Abadi" panose="020B0604020104020204" pitchFamily="34" charset="0"/>
              </a:rPr>
              <a:t>The data was collected using various methods</a:t>
            </a:r>
          </a:p>
          <a:p>
            <a:pPr lvl="1" algn="just">
              <a:lnSpc>
                <a:spcPct val="100000"/>
              </a:lnSpc>
              <a:spcBef>
                <a:spcPts val="1400"/>
              </a:spcBef>
              <a:buFont typeface="Wingdings" panose="05000000000000000000" pitchFamily="2" charset="2"/>
              <a:buChar char="v"/>
            </a:pPr>
            <a:r>
              <a:rPr lang="en-US" sz="1900" dirty="0">
                <a:solidFill>
                  <a:schemeClr val="accent1"/>
                </a:solidFill>
                <a:latin typeface="Abadi" panose="020B0604020104020204" pitchFamily="34" charset="0"/>
              </a:rPr>
              <a:t>Data collection was done using get request to the SpaceX API.</a:t>
            </a:r>
          </a:p>
          <a:p>
            <a:pPr lvl="1" algn="just">
              <a:lnSpc>
                <a:spcPct val="100000"/>
              </a:lnSpc>
              <a:spcBef>
                <a:spcPts val="1400"/>
              </a:spcBef>
              <a:buFont typeface="Wingdings" panose="05000000000000000000" pitchFamily="2" charset="2"/>
              <a:buChar char="v"/>
            </a:pPr>
            <a:r>
              <a:rPr lang="en-US" sz="1900" dirty="0">
                <a:solidFill>
                  <a:schemeClr val="accent1"/>
                </a:solidFill>
                <a:latin typeface="Abadi" panose="020B0604020104020204" pitchFamily="34" charset="0"/>
              </a:rPr>
              <a:t>Next, we decoded the response content as a </a:t>
            </a:r>
            <a:r>
              <a:rPr lang="en-US" sz="1900" dirty="0" err="1">
                <a:solidFill>
                  <a:schemeClr val="accent1"/>
                </a:solidFill>
                <a:latin typeface="Abadi" panose="020B0604020104020204" pitchFamily="34" charset="0"/>
              </a:rPr>
              <a:t>Json</a:t>
            </a:r>
            <a:r>
              <a:rPr lang="en-US" sz="1900" dirty="0">
                <a:solidFill>
                  <a:schemeClr val="accent1"/>
                </a:solidFill>
                <a:latin typeface="Abadi" panose="020B0604020104020204" pitchFamily="34" charset="0"/>
              </a:rPr>
              <a:t> using .</a:t>
            </a:r>
            <a:r>
              <a:rPr lang="en-US" sz="1900" dirty="0" err="1">
                <a:solidFill>
                  <a:schemeClr val="accent1"/>
                </a:solidFill>
                <a:latin typeface="Abadi" panose="020B0604020104020204" pitchFamily="34" charset="0"/>
              </a:rPr>
              <a:t>json</a:t>
            </a:r>
            <a:r>
              <a:rPr lang="en-US" sz="1900" dirty="0">
                <a:solidFill>
                  <a:schemeClr val="accent1"/>
                </a:solidFill>
                <a:latin typeface="Abadi" panose="020B0604020104020204" pitchFamily="34" charset="0"/>
              </a:rPr>
              <a:t>() function call and turn it into a pandas </a:t>
            </a:r>
            <a:r>
              <a:rPr lang="en-US" sz="1900" dirty="0" err="1">
                <a:solidFill>
                  <a:schemeClr val="accent1"/>
                </a:solidFill>
                <a:latin typeface="Abadi" panose="020B0604020104020204" pitchFamily="34" charset="0"/>
              </a:rPr>
              <a:t>dataframe</a:t>
            </a:r>
            <a:r>
              <a:rPr lang="en-US" sz="1900" dirty="0">
                <a:solidFill>
                  <a:schemeClr val="accent1"/>
                </a:solidFill>
                <a:latin typeface="Abadi" panose="020B0604020104020204" pitchFamily="34" charset="0"/>
              </a:rPr>
              <a:t> using .</a:t>
            </a:r>
            <a:r>
              <a:rPr lang="en-US" sz="1900" dirty="0" err="1">
                <a:solidFill>
                  <a:schemeClr val="accent1"/>
                </a:solidFill>
                <a:latin typeface="Abadi" panose="020B0604020104020204" pitchFamily="34" charset="0"/>
              </a:rPr>
              <a:t>json_normalize</a:t>
            </a:r>
            <a:r>
              <a:rPr lang="en-US" sz="1900" dirty="0">
                <a:solidFill>
                  <a:schemeClr val="accent1"/>
                </a:solidFill>
                <a:latin typeface="Abadi" panose="020B0604020104020204" pitchFamily="34" charset="0"/>
              </a:rPr>
              <a:t>().</a:t>
            </a:r>
          </a:p>
          <a:p>
            <a:pPr lvl="1" algn="just">
              <a:lnSpc>
                <a:spcPct val="100000"/>
              </a:lnSpc>
              <a:spcBef>
                <a:spcPts val="1400"/>
              </a:spcBef>
              <a:buFont typeface="Wingdings" panose="05000000000000000000" pitchFamily="2" charset="2"/>
              <a:buChar char="v"/>
            </a:pPr>
            <a:r>
              <a:rPr lang="en-US" sz="1900" dirty="0">
                <a:solidFill>
                  <a:schemeClr val="accent1"/>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 typeface="Wingdings" panose="05000000000000000000" pitchFamily="2" charset="2"/>
              <a:buChar char="v"/>
            </a:pPr>
            <a:r>
              <a:rPr lang="en-US" sz="1900" dirty="0">
                <a:solidFill>
                  <a:schemeClr val="accent1"/>
                </a:solidFill>
                <a:latin typeface="Abadi" panose="020B0604020104020204" pitchFamily="34" charset="0"/>
              </a:rPr>
              <a:t>In addition, we performed web scraping from Wikipedia for Falcon 9 launch records with </a:t>
            </a:r>
            <a:r>
              <a:rPr lang="en-US" sz="1900" dirty="0" err="1">
                <a:solidFill>
                  <a:schemeClr val="accent1"/>
                </a:solidFill>
                <a:latin typeface="Abadi" panose="020B0604020104020204" pitchFamily="34" charset="0"/>
              </a:rPr>
              <a:t>BeautifulSoup</a:t>
            </a:r>
            <a:r>
              <a:rPr lang="en-US" sz="1900" dirty="0">
                <a:solidFill>
                  <a:schemeClr val="accent1"/>
                </a:solidFill>
                <a:latin typeface="Abadi" panose="020B0604020104020204" pitchFamily="34" charset="0"/>
              </a:rPr>
              <a:t>. </a:t>
            </a:r>
          </a:p>
          <a:p>
            <a:pPr lvl="1" algn="just">
              <a:lnSpc>
                <a:spcPct val="100000"/>
              </a:lnSpc>
              <a:spcBef>
                <a:spcPts val="1400"/>
              </a:spcBef>
              <a:buFont typeface="Wingdings" panose="05000000000000000000" pitchFamily="2" charset="2"/>
              <a:buChar char="v"/>
            </a:pPr>
            <a:r>
              <a:rPr lang="en-US" sz="1900" dirty="0">
                <a:solidFill>
                  <a:schemeClr val="accent1"/>
                </a:solidFill>
                <a:latin typeface="Abadi" panose="020B0604020104020204" pitchFamily="34" charset="0"/>
              </a:rPr>
              <a:t>The objective was to extract the launch records as HTML table, parse the table and convert it to a pandas </a:t>
            </a:r>
            <a:r>
              <a:rPr lang="en-US" sz="1900" dirty="0" err="1">
                <a:solidFill>
                  <a:schemeClr val="accent1"/>
                </a:solidFill>
                <a:latin typeface="Abadi" panose="020B0604020104020204" pitchFamily="34" charset="0"/>
              </a:rPr>
              <a:t>dataframe</a:t>
            </a:r>
            <a:r>
              <a:rPr lang="en-US" sz="1900" dirty="0">
                <a:solidFill>
                  <a:schemeClr val="accent1"/>
                </a:solidFill>
                <a:latin typeface="Abadi" panose="020B0604020104020204" pitchFamily="34" charset="0"/>
              </a:rPr>
              <a:t> for future analysis.</a:t>
            </a:r>
          </a:p>
          <a:p>
            <a:pPr lvl="1">
              <a:lnSpc>
                <a:spcPct val="100000"/>
              </a:lnSpc>
              <a:spcBef>
                <a:spcPts val="1400"/>
              </a:spcBef>
              <a:buFont typeface="Wingdings" panose="05000000000000000000" pitchFamily="2" charset="2"/>
              <a:buChar char="v"/>
            </a:pPr>
            <a:endParaRPr lang="en-US" sz="1800" dirty="0">
              <a:solidFill>
                <a:schemeClr val="accent1"/>
              </a:solidFill>
              <a:latin typeface="Abadi" panose="020B0604020104020204" pitchFamily="34" charset="0"/>
            </a:endParaRPr>
          </a:p>
          <a:p>
            <a:pPr>
              <a:buFont typeface="Wingdings" panose="05000000000000000000" pitchFamily="2" charset="2"/>
              <a:buChar char="v"/>
            </a:pPr>
            <a:endParaRPr lang="en-US" dirty="0">
              <a:solidFill>
                <a:schemeClr val="accent1"/>
              </a:solidFill>
            </a:endParaRPr>
          </a:p>
        </p:txBody>
      </p:sp>
    </p:spTree>
    <p:extLst>
      <p:ext uri="{BB962C8B-B14F-4D97-AF65-F5344CB8AC3E}">
        <p14:creationId xmlns:p14="http://schemas.microsoft.com/office/powerpoint/2010/main" val="1464666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lstStyle/>
          <a:p>
            <a:pPr algn="ctr"/>
            <a:r>
              <a:rPr lang="en-US" dirty="0"/>
              <a:t>DATA COLLECTION SCPACE-X API</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4"/>
            <a:ext cx="3381666" cy="4351337"/>
          </a:xfrm>
        </p:spPr>
        <p:txBody>
          <a:bodyPr>
            <a:normAutofit fontScale="92500" lnSpcReduction="20000"/>
          </a:bodyPr>
          <a:lstStyle/>
          <a:p>
            <a:pPr>
              <a:lnSpc>
                <a:spcPct val="100000"/>
              </a:lnSpc>
              <a:spcBef>
                <a:spcPts val="1400"/>
              </a:spcBef>
            </a:pPr>
            <a:r>
              <a:rPr lang="en-US" sz="2800" dirty="0">
                <a:solidFill>
                  <a:schemeClr val="accent2"/>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1800" dirty="0">
                <a:solidFill>
                  <a:schemeClr val="accent1"/>
                </a:solidFill>
                <a:latin typeface="Abadi" panose="020B0604020104020204" pitchFamily="34" charset="0"/>
              </a:rPr>
              <a:t>https://github.com/msaqibibm/Applied-Data-Science-Capstone/blob/9312b7ec1bc1d9fda5a43997d39925a316d225b8/jupyter-labs-spacex-data-collection-api.ipynb</a:t>
            </a:r>
          </a:p>
          <a:p>
            <a:pPr>
              <a:lnSpc>
                <a:spcPct val="100000"/>
              </a:lnSpc>
              <a:spcBef>
                <a:spcPts val="1400"/>
              </a:spcBef>
            </a:pPr>
            <a:endParaRPr lang="en-US" sz="2800" dirty="0">
              <a:solidFill>
                <a:schemeClr val="accent1"/>
              </a:solidFill>
              <a:latin typeface="Abadi"/>
            </a:endParaRPr>
          </a:p>
        </p:txBody>
      </p:sp>
      <p:sp>
        <p:nvSpPr>
          <p:cNvPr id="6" name="Content Placeholder 5">
            <a:extLst>
              <a:ext uri="{FF2B5EF4-FFF2-40B4-BE49-F238E27FC236}">
                <a16:creationId xmlns:a16="http://schemas.microsoft.com/office/drawing/2014/main" id="{FC876C48-EBAC-F292-F746-14B4944BB405}"/>
              </a:ext>
            </a:extLst>
          </p:cNvPr>
          <p:cNvSpPr>
            <a:spLocks noGrp="1"/>
          </p:cNvSpPr>
          <p:nvPr>
            <p:ph sz="half" idx="2"/>
          </p:nvPr>
        </p:nvSpPr>
        <p:spPr/>
        <p:txBody>
          <a:bodyPr>
            <a:normAutofit fontScale="92500" lnSpcReduction="20000"/>
          </a:bodyPr>
          <a:lstStyle/>
          <a:p>
            <a:endParaRPr lang="en-US"/>
          </a:p>
        </p:txBody>
      </p:sp>
      <p:pic>
        <p:nvPicPr>
          <p:cNvPr id="9" name="Picture 8">
            <a:extLst>
              <a:ext uri="{FF2B5EF4-FFF2-40B4-BE49-F238E27FC236}">
                <a16:creationId xmlns:a16="http://schemas.microsoft.com/office/drawing/2014/main" id="{6E9FEA9B-3D10-6BA2-44ED-FD9507303308}"/>
              </a:ext>
            </a:extLst>
          </p:cNvPr>
          <p:cNvPicPr>
            <a:picLocks noChangeAspect="1"/>
          </p:cNvPicPr>
          <p:nvPr/>
        </p:nvPicPr>
        <p:blipFill rotWithShape="1">
          <a:blip r:embed="rId2"/>
          <a:srcRect l="15294" t="19331" r="11176" b="5302"/>
          <a:stretch/>
        </p:blipFill>
        <p:spPr>
          <a:xfrm>
            <a:off x="4195482" y="1825625"/>
            <a:ext cx="6633883" cy="4667250"/>
          </a:xfrm>
          <a:prstGeom prst="rect">
            <a:avLst/>
          </a:prstGeom>
        </p:spPr>
      </p:pic>
    </p:spTree>
    <p:extLst>
      <p:ext uri="{BB962C8B-B14F-4D97-AF65-F5344CB8AC3E}">
        <p14:creationId xmlns:p14="http://schemas.microsoft.com/office/powerpoint/2010/main" val="1957259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pPr algn="ctr"/>
            <a:r>
              <a:rPr lang="en-US" dirty="0"/>
              <a:t>DATA COLLECTION SCRAPING </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4098843" cy="4351338"/>
          </a:xfrm>
        </p:spPr>
        <p:txBody>
          <a:bodyPr>
            <a:normAutofit/>
          </a:bodyPr>
          <a:lstStyle/>
          <a:p>
            <a:pPr>
              <a:lnSpc>
                <a:spcPct val="100000"/>
              </a:lnSpc>
              <a:spcBef>
                <a:spcPts val="1400"/>
              </a:spcBef>
            </a:pPr>
            <a:r>
              <a:rPr lang="en-US" sz="2000" dirty="0">
                <a:solidFill>
                  <a:schemeClr val="accent2"/>
                </a:solidFill>
                <a:latin typeface="Abadi"/>
              </a:rPr>
              <a:t>We applied web scrapping to </a:t>
            </a:r>
            <a:r>
              <a:rPr lang="en-US" sz="2000" dirty="0" err="1">
                <a:solidFill>
                  <a:schemeClr val="accent2"/>
                </a:solidFill>
                <a:latin typeface="Abadi"/>
              </a:rPr>
              <a:t>webscrap</a:t>
            </a:r>
            <a:r>
              <a:rPr lang="en-US" sz="2000" dirty="0">
                <a:solidFill>
                  <a:schemeClr val="accent2"/>
                </a:solidFill>
                <a:latin typeface="Abadi"/>
              </a:rPr>
              <a:t> Falcon 9 launch records with </a:t>
            </a:r>
            <a:r>
              <a:rPr lang="en-US" sz="2000" dirty="0" err="1">
                <a:solidFill>
                  <a:schemeClr val="accent2"/>
                </a:solidFill>
                <a:latin typeface="Abadi"/>
              </a:rPr>
              <a:t>BeautifulSoup</a:t>
            </a:r>
            <a:r>
              <a:rPr lang="en-US" sz="2000" dirty="0">
                <a:solidFill>
                  <a:schemeClr val="accent2"/>
                </a:solidFill>
                <a:latin typeface="Abadi"/>
              </a:rPr>
              <a:t> </a:t>
            </a:r>
          </a:p>
          <a:p>
            <a:pPr>
              <a:lnSpc>
                <a:spcPct val="100000"/>
              </a:lnSpc>
              <a:spcBef>
                <a:spcPts val="1400"/>
              </a:spcBef>
            </a:pPr>
            <a:r>
              <a:rPr lang="en-US" sz="2000" dirty="0">
                <a:solidFill>
                  <a:schemeClr val="accent2"/>
                </a:solidFill>
                <a:latin typeface="Abadi"/>
              </a:rPr>
              <a:t>We parsed the table and converted it into a pandas </a:t>
            </a:r>
            <a:r>
              <a:rPr lang="en-US" sz="2000" dirty="0" err="1">
                <a:solidFill>
                  <a:schemeClr val="accent2"/>
                </a:solidFill>
                <a:latin typeface="Abadi"/>
              </a:rPr>
              <a:t>dataframe</a:t>
            </a:r>
            <a:r>
              <a:rPr lang="en-US" sz="2000" dirty="0">
                <a:solidFill>
                  <a:schemeClr val="accent2"/>
                </a:solidFill>
                <a:latin typeface="Abadi"/>
              </a:rPr>
              <a:t>.</a:t>
            </a:r>
          </a:p>
          <a:p>
            <a:pPr>
              <a:lnSpc>
                <a:spcPct val="100000"/>
              </a:lnSpc>
              <a:spcBef>
                <a:spcPts val="1400"/>
              </a:spcBef>
            </a:pPr>
            <a:endParaRPr lang="en-US" sz="2000" dirty="0">
              <a:solidFill>
                <a:schemeClr val="accent2"/>
              </a:solidFill>
              <a:latin typeface="Abadi"/>
            </a:endParaRPr>
          </a:p>
          <a:p>
            <a:pPr>
              <a:lnSpc>
                <a:spcPct val="100000"/>
              </a:lnSpc>
              <a:spcBef>
                <a:spcPts val="1400"/>
              </a:spcBef>
            </a:pPr>
            <a:r>
              <a:rPr lang="en-US" sz="1600" dirty="0">
                <a:solidFill>
                  <a:schemeClr val="accent1"/>
                </a:solidFill>
                <a:latin typeface="Abadi" panose="020B0604020104020204" pitchFamily="34" charset="0"/>
              </a:rPr>
              <a:t>https://github.com/msaqibibm/Applied-Data-Science-Capstone/blob/9312b7ec1bc1d9fda5a43997d39925a316d225b8/jupyter-labs-webscraping.ipynb</a:t>
            </a:r>
          </a:p>
          <a:p>
            <a:pPr marL="0" indent="0">
              <a:buNone/>
            </a:pPr>
            <a:endParaRPr lang="en-US" sz="2000" dirty="0">
              <a:solidFill>
                <a:schemeClr val="accent2"/>
              </a:solidFill>
            </a:endParaRPr>
          </a:p>
        </p:txBody>
      </p:sp>
      <p:pic>
        <p:nvPicPr>
          <p:cNvPr id="6" name="Content Placeholder 5">
            <a:extLst>
              <a:ext uri="{FF2B5EF4-FFF2-40B4-BE49-F238E27FC236}">
                <a16:creationId xmlns:a16="http://schemas.microsoft.com/office/drawing/2014/main" id="{44ABED7E-96A2-FA9C-0F40-247F08F217C5}"/>
              </a:ext>
            </a:extLst>
          </p:cNvPr>
          <p:cNvPicPr>
            <a:picLocks noGrp="1" noChangeAspect="1"/>
          </p:cNvPicPr>
          <p:nvPr>
            <p:ph sz="half" idx="2"/>
          </p:nvPr>
        </p:nvPicPr>
        <p:blipFill rotWithShape="1">
          <a:blip r:embed="rId2"/>
          <a:srcRect l="14792" t="20354" r="35381" b="10100"/>
          <a:stretch/>
        </p:blipFill>
        <p:spPr>
          <a:xfrm>
            <a:off x="5435428" y="1690688"/>
            <a:ext cx="5717023" cy="4486275"/>
          </a:xfrm>
        </p:spPr>
      </p:pic>
    </p:spTree>
    <p:extLst>
      <p:ext uri="{BB962C8B-B14F-4D97-AF65-F5344CB8AC3E}">
        <p14:creationId xmlns:p14="http://schemas.microsoft.com/office/powerpoint/2010/main" val="545569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a:xfrm>
            <a:off x="862584" y="428768"/>
            <a:ext cx="10515600" cy="1325563"/>
          </a:xfrm>
        </p:spPr>
        <p:txBody>
          <a:bodyPr/>
          <a:lstStyle/>
          <a:p>
            <a:pPr algn="ctr"/>
            <a:r>
              <a:rPr lang="en-US" dirty="0"/>
              <a:t>DATA WRANGLING</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13816" y="1754331"/>
            <a:ext cx="4614949" cy="367030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000" dirty="0">
                <a:solidFill>
                  <a:schemeClr val="accent2"/>
                </a:solidFill>
                <a:latin typeface="Abadi" panose="020B0604020104020204" pitchFamily="34" charset="0"/>
              </a:rPr>
              <a:t>We performed exploratory data analysis and determined the training labels.</a:t>
            </a:r>
          </a:p>
          <a:p>
            <a:r>
              <a:rPr lang="en-US" sz="2000" dirty="0">
                <a:solidFill>
                  <a:schemeClr val="accent2"/>
                </a:solidFill>
                <a:latin typeface="Abadi" panose="020B0604020104020204" pitchFamily="34" charset="0"/>
              </a:rPr>
              <a:t>We calculated the number of launches at each site, and the number and occurrence of each orbits</a:t>
            </a:r>
          </a:p>
          <a:p>
            <a:r>
              <a:rPr lang="en-US" sz="2000" dirty="0">
                <a:solidFill>
                  <a:schemeClr val="accent2"/>
                </a:solidFill>
                <a:latin typeface="Abadi" panose="020B0604020104020204" pitchFamily="34" charset="0"/>
              </a:rPr>
              <a:t>We created landing outcome label from outcome column and exported the results to csv.</a:t>
            </a:r>
          </a:p>
          <a:p>
            <a:endParaRPr lang="en-US" sz="2000" dirty="0">
              <a:solidFill>
                <a:schemeClr val="accent3">
                  <a:lumMod val="25000"/>
                </a:schemeClr>
              </a:solidFill>
              <a:latin typeface="Abadi" panose="020B0604020104020204" pitchFamily="34" charset="0"/>
            </a:endParaRPr>
          </a:p>
          <a:p>
            <a:r>
              <a:rPr lang="en-US" sz="1900" dirty="0">
                <a:solidFill>
                  <a:schemeClr val="accent1"/>
                </a:solidFill>
                <a:latin typeface="Abadi" panose="020B0604020104020204" pitchFamily="34" charset="0"/>
              </a:rPr>
              <a:t>https://github.com/msaqibibm/Applied-Data-Science-Capstone/blob/9312b7ec1bc1d9fda5a43997d39925a316d225b8/labs-jupyter-spacex-Data%20wrangling.ipynb</a:t>
            </a:r>
          </a:p>
        </p:txBody>
      </p:sp>
      <p:pic>
        <p:nvPicPr>
          <p:cNvPr id="9" name="Picture 8">
            <a:extLst>
              <a:ext uri="{FF2B5EF4-FFF2-40B4-BE49-F238E27FC236}">
                <a16:creationId xmlns:a16="http://schemas.microsoft.com/office/drawing/2014/main" id="{4567F0C4-6869-1EBB-016B-9B79DEF7EAD6}"/>
              </a:ext>
            </a:extLst>
          </p:cNvPr>
          <p:cNvPicPr>
            <a:picLocks noChangeAspect="1"/>
          </p:cNvPicPr>
          <p:nvPr/>
        </p:nvPicPr>
        <p:blipFill rotWithShape="1">
          <a:blip r:embed="rId2"/>
          <a:srcRect l="22795" t="17762" r="21764" b="9911"/>
          <a:stretch/>
        </p:blipFill>
        <p:spPr>
          <a:xfrm>
            <a:off x="5747409" y="1754331"/>
            <a:ext cx="5487872" cy="4096446"/>
          </a:xfrm>
          <a:prstGeom prst="rect">
            <a:avLst/>
          </a:prstGeom>
        </p:spPr>
      </p:pic>
    </p:spTree>
    <p:extLst>
      <p:ext uri="{BB962C8B-B14F-4D97-AF65-F5344CB8AC3E}">
        <p14:creationId xmlns:p14="http://schemas.microsoft.com/office/powerpoint/2010/main" val="1074638838"/>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schemas.openxmlformats.org/package/2006/metadata/core-properties"/>
    <ds:schemaRef ds:uri="http://purl.org/dc/dcmitype/"/>
    <ds:schemaRef ds:uri="http://purl.org/dc/elements/1.1/"/>
    <ds:schemaRef ds:uri="155be751-a274-42e8-93fb-f39d3b9bccc8"/>
    <ds:schemaRef ds:uri="http://schemas.microsoft.com/office/2006/metadata/properties"/>
    <ds:schemaRef ds:uri="http://purl.org/dc/terms/"/>
    <ds:schemaRef ds:uri="http://schemas.microsoft.com/office/infopath/2007/PartnerControls"/>
    <ds:schemaRef ds:uri="f80a141d-92ca-4d3d-9308-f7e7b1d44ce8"/>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767</TotalTime>
  <Words>1618</Words>
  <Application>Microsoft Office PowerPoint</Application>
  <PresentationFormat>Widescreen</PresentationFormat>
  <Paragraphs>148</Paragraphs>
  <Slides>44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Abadi</vt:lpstr>
      <vt:lpstr>Arial</vt:lpstr>
      <vt:lpstr>Calibri</vt:lpstr>
      <vt:lpstr>Helv</vt:lpstr>
      <vt:lpstr>IBM Plex Mono SemiBold</vt:lpstr>
      <vt:lpstr>IBM Plex Mono Text</vt:lpstr>
      <vt:lpstr>Wingdings</vt:lpstr>
      <vt:lpstr>SLIDE_TEMPLATE_skill_network</vt:lpstr>
      <vt:lpstr>Applied Data Science Capstone</vt:lpstr>
      <vt:lpstr>OUTLINE</vt:lpstr>
      <vt:lpstr>EXECUTIVE SUMMARY</vt:lpstr>
      <vt:lpstr>INTRODUCTION</vt:lpstr>
      <vt:lpstr>METHODOLOGY</vt:lpstr>
      <vt:lpstr>DATA COLLECITON </vt:lpstr>
      <vt:lpstr>DATA COLLECTION SCPACE-X API</vt:lpstr>
      <vt:lpstr>DATA COLLECTION SCRAPING </vt:lpstr>
      <vt:lpstr>DATA WRANGLING</vt:lpstr>
      <vt:lpstr>EDA WITH DATA VISUALIZATION</vt:lpstr>
      <vt:lpstr>EDA WITH SQL</vt:lpstr>
      <vt:lpstr>BUILD AN INTERACTIVE MAP WITH FOLIUM</vt:lpstr>
      <vt:lpstr>BUILD A DASHBOARD WITH POLTY DASH</vt:lpstr>
      <vt:lpstr>PREDECTIVE ANALYSIS (CLASSIFICATION)</vt:lpstr>
      <vt:lpstr>RESULTS</vt:lpstr>
      <vt:lpstr>FLIGHT NUMBER VS LAUNCH SITE</vt:lpstr>
      <vt:lpstr>PAYLOAD VS LAUNCH SITE </vt:lpstr>
      <vt:lpstr>SUCCESS RATE VS ORBIT TYPE</vt:lpstr>
      <vt:lpstr>FLIGHT NUMBER VS ORBIT TYPE </vt:lpstr>
      <vt:lpstr>PAY LOAD VS ORBIT TYPE</vt:lpstr>
      <vt:lpstr>LAUNCH SUCCESS YEARLY TREND</vt:lpstr>
      <vt:lpstr>ALL LAUNCH SITE NAME</vt:lpstr>
      <vt:lpstr>LAUNCH SITE NAMES BEGIN WITH “CCA”</vt:lpstr>
      <vt:lpstr>TOTAL PAYLOAD MASS</vt:lpstr>
      <vt:lpstr>AVERAGE PAYLOAD MASS</vt:lpstr>
      <vt:lpstr>FIRST SUCCESSFUL GROUND  LANDING DATE</vt:lpstr>
      <vt:lpstr>SUCCESSFUL DRON SHIP LANDING WITH PAYLOAD BETWEEN 4000 AND 6000</vt:lpstr>
      <vt:lpstr>TOTAL NUMBER OF SUCCESSFUL AND FAILURE MISSION OUTCOMES</vt:lpstr>
      <vt:lpstr>BOOSTERS CARRIED MAXIMUM PAYLOAD</vt:lpstr>
      <vt:lpstr>2015 LAUNCH RECORD</vt:lpstr>
      <vt:lpstr>RANK LANDING OUTCOMES BETWEEN 04-06-2010 AND 20-03-2017</vt:lpstr>
      <vt:lpstr>LAUNCH SITE PROXIMITIES ANALYSIS</vt:lpstr>
      <vt:lpstr>ALL LAUNCH SITES GLOBAL MAP MARKERS</vt:lpstr>
      <vt:lpstr>MARKERS SHOWING LAUNCH SITES WITH COLOR LABLES</vt:lpstr>
      <vt:lpstr>LAUNCH SITE DISTANCE TO LANDMARKS</vt:lpstr>
      <vt:lpstr>BUILD DASHBOAD WITH POTLY DASH</vt:lpstr>
      <vt:lpstr>PIE CHART SHOWING THE SUCCESS PERCENTAGE ACHIVED BY EACH LAUNCH SITE</vt:lpstr>
      <vt:lpstr>PIE CHART SHOWING THE LAUNCH SITE WITH THE HIGHEST LAUNCHSUCCESS RATIO</vt:lpstr>
      <vt:lpstr>SCATTER PLOT OF PAYLOAD VS LAUNCH OUTCOME FOR ALL SITES, WITH DIFFERENT PAYLOAD SELECTED IN RANGE SLIDER</vt:lpstr>
      <vt:lpstr>PREDECTIVE ANALYSIS  CLASSIFICATION</vt:lpstr>
      <vt:lpstr>  CLASSIFICATION ACCURACY </vt:lpstr>
      <vt:lpstr>The confusion matrix for the decision tree classifier shows that the classifier can distinguish between the different classes. The major problem is the false positives .i.e., unsuccessful landing marked as successful landing by the classifier.</vt:lpstr>
      <vt:lpstr>We can conclude that: The larger the flight amount at a launch site, the greater the success rate at a launch site. Launch success rate started to increase in 2013 till 2020. Orbits ES-L1, GEO, HEO, SSO, VLEO had the most success rate. KSC LC-39A had the most successful launches of any sites. The Decision tree classifier is the best machine learning algorithm for this task.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Saqib Mahmood</cp:lastModifiedBy>
  <cp:revision>100</cp:revision>
  <dcterms:created xsi:type="dcterms:W3CDTF">2020-10-28T18:29:43Z</dcterms:created>
  <dcterms:modified xsi:type="dcterms:W3CDTF">2022-11-14T12:16:16Z</dcterms:modified>
</cp:coreProperties>
</file>